
<file path=[Content_Types].xml><?xml version="1.0" encoding="utf-8"?>
<Types xmlns="http://schemas.openxmlformats.org/package/2006/content-types"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10"/>
  </p:handoutMasterIdLst>
  <p:sldIdLst>
    <p:sldId id="256" r:id="rId2"/>
    <p:sldId id="278" r:id="rId3"/>
    <p:sldId id="276" r:id="rId4"/>
    <p:sldId id="277" r:id="rId5"/>
    <p:sldId id="279" r:id="rId6"/>
    <p:sldId id="280" r:id="rId7"/>
    <p:sldId id="281" r:id="rId8"/>
    <p:sldId id="265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33"/>
    <a:srgbClr val="FFFF66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9" autoAdjust="0"/>
    <p:restoredTop sz="94595" autoAdjust="0"/>
  </p:normalViewPr>
  <p:slideViewPr>
    <p:cSldViewPr snapToGrid="0">
      <p:cViewPr varScale="1">
        <p:scale>
          <a:sx n="97" d="100"/>
          <a:sy n="97" d="100"/>
        </p:scale>
        <p:origin x="1445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C1B6DEE-DE3D-4B65-ADBE-8E1C76D4084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4873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1026"/>
          <p:cNvGrpSpPr>
            <a:grpSpLocks/>
          </p:cNvGrpSpPr>
          <p:nvPr/>
        </p:nvGrpSpPr>
        <p:grpSpPr bwMode="auto">
          <a:xfrm>
            <a:off x="-3175" y="0"/>
            <a:ext cx="9147175" cy="6867525"/>
            <a:chOff x="-2" y="0"/>
            <a:chExt cx="5762" cy="4326"/>
          </a:xfrm>
        </p:grpSpPr>
        <p:grpSp>
          <p:nvGrpSpPr>
            <p:cNvPr id="5123" name="Group 1027"/>
            <p:cNvGrpSpPr>
              <a:grpSpLocks/>
            </p:cNvGrpSpPr>
            <p:nvPr userDrawn="1"/>
          </p:nvGrpSpPr>
          <p:grpSpPr bwMode="auto">
            <a:xfrm>
              <a:off x="-2" y="0"/>
              <a:ext cx="5712" cy="4326"/>
              <a:chOff x="-2" y="0"/>
              <a:chExt cx="5712" cy="4326"/>
            </a:xfrm>
          </p:grpSpPr>
          <p:sp>
            <p:nvSpPr>
              <p:cNvPr id="5124" name="Rectangle 1028"/>
              <p:cNvSpPr>
                <a:spLocks noChangeArrowheads="1"/>
              </p:cNvSpPr>
              <p:nvPr/>
            </p:nvSpPr>
            <p:spPr bwMode="auto">
              <a:xfrm>
                <a:off x="-2" y="0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5" name="Rectangle 1029"/>
              <p:cNvSpPr>
                <a:spLocks noChangeArrowheads="1"/>
              </p:cNvSpPr>
              <p:nvPr/>
            </p:nvSpPr>
            <p:spPr bwMode="auto">
              <a:xfrm>
                <a:off x="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6" name="Rectangle 1030"/>
              <p:cNvSpPr>
                <a:spLocks noChangeArrowheads="1"/>
              </p:cNvSpPr>
              <p:nvPr/>
            </p:nvSpPr>
            <p:spPr bwMode="auto">
              <a:xfrm>
                <a:off x="1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7" name="Rectangle 1031"/>
              <p:cNvSpPr>
                <a:spLocks noChangeArrowheads="1"/>
              </p:cNvSpPr>
              <p:nvPr/>
            </p:nvSpPr>
            <p:spPr bwMode="auto">
              <a:xfrm>
                <a:off x="2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8" name="Rectangle 1032"/>
              <p:cNvSpPr>
                <a:spLocks noChangeArrowheads="1"/>
              </p:cNvSpPr>
              <p:nvPr/>
            </p:nvSpPr>
            <p:spPr bwMode="auto">
              <a:xfrm>
                <a:off x="3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29" name="Rectangle 1033"/>
              <p:cNvSpPr>
                <a:spLocks noChangeArrowheads="1"/>
              </p:cNvSpPr>
              <p:nvPr/>
            </p:nvSpPr>
            <p:spPr bwMode="auto">
              <a:xfrm>
                <a:off x="4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0" name="Rectangle 1034"/>
              <p:cNvSpPr>
                <a:spLocks noChangeArrowheads="1"/>
              </p:cNvSpPr>
              <p:nvPr/>
            </p:nvSpPr>
            <p:spPr bwMode="auto">
              <a:xfrm>
                <a:off x="5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1" name="Rectangle 1035"/>
              <p:cNvSpPr>
                <a:spLocks noChangeArrowheads="1"/>
              </p:cNvSpPr>
              <p:nvPr/>
            </p:nvSpPr>
            <p:spPr bwMode="auto">
              <a:xfrm>
                <a:off x="6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2" name="Rectangle 1036"/>
              <p:cNvSpPr>
                <a:spLocks noChangeArrowheads="1"/>
              </p:cNvSpPr>
              <p:nvPr/>
            </p:nvSpPr>
            <p:spPr bwMode="auto">
              <a:xfrm>
                <a:off x="7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3" name="Rectangle 1037"/>
              <p:cNvSpPr>
                <a:spLocks noChangeArrowheads="1"/>
              </p:cNvSpPr>
              <p:nvPr/>
            </p:nvSpPr>
            <p:spPr bwMode="auto">
              <a:xfrm>
                <a:off x="8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4" name="Rectangle 1038"/>
              <p:cNvSpPr>
                <a:spLocks noChangeArrowheads="1"/>
              </p:cNvSpPr>
              <p:nvPr/>
            </p:nvSpPr>
            <p:spPr bwMode="auto">
              <a:xfrm>
                <a:off x="9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5" name="Rectangle 1039"/>
              <p:cNvSpPr>
                <a:spLocks noChangeArrowheads="1"/>
              </p:cNvSpPr>
              <p:nvPr/>
            </p:nvSpPr>
            <p:spPr bwMode="auto">
              <a:xfrm>
                <a:off x="10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6" name="Rectangle 1040"/>
              <p:cNvSpPr>
                <a:spLocks noChangeArrowheads="1"/>
              </p:cNvSpPr>
              <p:nvPr/>
            </p:nvSpPr>
            <p:spPr bwMode="auto">
              <a:xfrm>
                <a:off x="11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7" name="Rectangle 1041"/>
              <p:cNvSpPr>
                <a:spLocks noChangeArrowheads="1"/>
              </p:cNvSpPr>
              <p:nvPr/>
            </p:nvSpPr>
            <p:spPr bwMode="auto">
              <a:xfrm>
                <a:off x="12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8" name="Rectangle 1042"/>
              <p:cNvSpPr>
                <a:spLocks noChangeArrowheads="1"/>
              </p:cNvSpPr>
              <p:nvPr/>
            </p:nvSpPr>
            <p:spPr bwMode="auto">
              <a:xfrm>
                <a:off x="13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39" name="Rectangle 1043"/>
              <p:cNvSpPr>
                <a:spLocks noChangeArrowheads="1"/>
              </p:cNvSpPr>
              <p:nvPr/>
            </p:nvSpPr>
            <p:spPr bwMode="auto">
              <a:xfrm>
                <a:off x="14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0" name="Rectangle 1044"/>
              <p:cNvSpPr>
                <a:spLocks noChangeArrowheads="1"/>
              </p:cNvSpPr>
              <p:nvPr/>
            </p:nvSpPr>
            <p:spPr bwMode="auto">
              <a:xfrm>
                <a:off x="15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1" name="Rectangle 1045"/>
              <p:cNvSpPr>
                <a:spLocks noChangeArrowheads="1"/>
              </p:cNvSpPr>
              <p:nvPr/>
            </p:nvSpPr>
            <p:spPr bwMode="auto">
              <a:xfrm>
                <a:off x="16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2" name="Rectangle 1046"/>
              <p:cNvSpPr>
                <a:spLocks noChangeArrowheads="1"/>
              </p:cNvSpPr>
              <p:nvPr/>
            </p:nvSpPr>
            <p:spPr bwMode="auto">
              <a:xfrm>
                <a:off x="17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3" name="Rectangle 1047"/>
              <p:cNvSpPr>
                <a:spLocks noChangeArrowheads="1"/>
              </p:cNvSpPr>
              <p:nvPr/>
            </p:nvSpPr>
            <p:spPr bwMode="auto">
              <a:xfrm>
                <a:off x="18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4" name="Rectangle 1048"/>
              <p:cNvSpPr>
                <a:spLocks noChangeArrowheads="1"/>
              </p:cNvSpPr>
              <p:nvPr/>
            </p:nvSpPr>
            <p:spPr bwMode="auto">
              <a:xfrm>
                <a:off x="19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5" name="Rectangle 1049"/>
              <p:cNvSpPr>
                <a:spLocks noChangeArrowheads="1"/>
              </p:cNvSpPr>
              <p:nvPr/>
            </p:nvSpPr>
            <p:spPr bwMode="auto">
              <a:xfrm>
                <a:off x="20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6" name="Rectangle 1050"/>
              <p:cNvSpPr>
                <a:spLocks noChangeArrowheads="1"/>
              </p:cNvSpPr>
              <p:nvPr/>
            </p:nvSpPr>
            <p:spPr bwMode="auto">
              <a:xfrm>
                <a:off x="21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7" name="Rectangle 1051"/>
              <p:cNvSpPr>
                <a:spLocks noChangeArrowheads="1"/>
              </p:cNvSpPr>
              <p:nvPr/>
            </p:nvSpPr>
            <p:spPr bwMode="auto">
              <a:xfrm>
                <a:off x="22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8" name="Rectangle 1052"/>
              <p:cNvSpPr>
                <a:spLocks noChangeArrowheads="1"/>
              </p:cNvSpPr>
              <p:nvPr/>
            </p:nvSpPr>
            <p:spPr bwMode="auto">
              <a:xfrm>
                <a:off x="23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49" name="Rectangle 1053"/>
              <p:cNvSpPr>
                <a:spLocks noChangeArrowheads="1"/>
              </p:cNvSpPr>
              <p:nvPr/>
            </p:nvSpPr>
            <p:spPr bwMode="auto">
              <a:xfrm>
                <a:off x="23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0" name="Rectangle 1054"/>
              <p:cNvSpPr>
                <a:spLocks noChangeArrowheads="1"/>
              </p:cNvSpPr>
              <p:nvPr/>
            </p:nvSpPr>
            <p:spPr bwMode="auto">
              <a:xfrm>
                <a:off x="24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1" name="Rectangle 1055"/>
              <p:cNvSpPr>
                <a:spLocks noChangeArrowheads="1"/>
              </p:cNvSpPr>
              <p:nvPr/>
            </p:nvSpPr>
            <p:spPr bwMode="auto">
              <a:xfrm>
                <a:off x="25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2" name="Rectangle 1056"/>
              <p:cNvSpPr>
                <a:spLocks noChangeArrowheads="1"/>
              </p:cNvSpPr>
              <p:nvPr/>
            </p:nvSpPr>
            <p:spPr bwMode="auto">
              <a:xfrm>
                <a:off x="26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3" name="Rectangle 1057"/>
              <p:cNvSpPr>
                <a:spLocks noChangeArrowheads="1"/>
              </p:cNvSpPr>
              <p:nvPr/>
            </p:nvSpPr>
            <p:spPr bwMode="auto">
              <a:xfrm>
                <a:off x="27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4" name="Rectangle 1058"/>
              <p:cNvSpPr>
                <a:spLocks noChangeArrowheads="1"/>
              </p:cNvSpPr>
              <p:nvPr/>
            </p:nvSpPr>
            <p:spPr bwMode="auto">
              <a:xfrm>
                <a:off x="28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5" name="Rectangle 1059"/>
              <p:cNvSpPr>
                <a:spLocks noChangeArrowheads="1"/>
              </p:cNvSpPr>
              <p:nvPr/>
            </p:nvSpPr>
            <p:spPr bwMode="auto">
              <a:xfrm>
                <a:off x="29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6" name="Rectangle 1060"/>
              <p:cNvSpPr>
                <a:spLocks noChangeArrowheads="1"/>
              </p:cNvSpPr>
              <p:nvPr/>
            </p:nvSpPr>
            <p:spPr bwMode="auto">
              <a:xfrm>
                <a:off x="30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7" name="Rectangle 1061"/>
              <p:cNvSpPr>
                <a:spLocks noChangeArrowheads="1"/>
              </p:cNvSpPr>
              <p:nvPr/>
            </p:nvSpPr>
            <p:spPr bwMode="auto">
              <a:xfrm>
                <a:off x="31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8" name="Rectangle 1062"/>
              <p:cNvSpPr>
                <a:spLocks noChangeArrowheads="1"/>
              </p:cNvSpPr>
              <p:nvPr/>
            </p:nvSpPr>
            <p:spPr bwMode="auto">
              <a:xfrm>
                <a:off x="32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59" name="Rectangle 1063"/>
              <p:cNvSpPr>
                <a:spLocks noChangeArrowheads="1"/>
              </p:cNvSpPr>
              <p:nvPr/>
            </p:nvSpPr>
            <p:spPr bwMode="auto">
              <a:xfrm>
                <a:off x="335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0" name="Rectangle 1064"/>
              <p:cNvSpPr>
                <a:spLocks noChangeArrowheads="1"/>
              </p:cNvSpPr>
              <p:nvPr/>
            </p:nvSpPr>
            <p:spPr bwMode="auto">
              <a:xfrm>
                <a:off x="345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1" name="Rectangle 1065"/>
              <p:cNvSpPr>
                <a:spLocks noChangeArrowheads="1"/>
              </p:cNvSpPr>
              <p:nvPr/>
            </p:nvSpPr>
            <p:spPr bwMode="auto">
              <a:xfrm>
                <a:off x="355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2" name="Rectangle 1066"/>
              <p:cNvSpPr>
                <a:spLocks noChangeArrowheads="1"/>
              </p:cNvSpPr>
              <p:nvPr/>
            </p:nvSpPr>
            <p:spPr bwMode="auto">
              <a:xfrm>
                <a:off x="364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3" name="Rectangle 1067"/>
              <p:cNvSpPr>
                <a:spLocks noChangeArrowheads="1"/>
              </p:cNvSpPr>
              <p:nvPr/>
            </p:nvSpPr>
            <p:spPr bwMode="auto">
              <a:xfrm>
                <a:off x="374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4" name="Rectangle 1068"/>
              <p:cNvSpPr>
                <a:spLocks noChangeArrowheads="1"/>
              </p:cNvSpPr>
              <p:nvPr/>
            </p:nvSpPr>
            <p:spPr bwMode="auto">
              <a:xfrm>
                <a:off x="383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5" name="Rectangle 1069"/>
              <p:cNvSpPr>
                <a:spLocks noChangeArrowheads="1"/>
              </p:cNvSpPr>
              <p:nvPr/>
            </p:nvSpPr>
            <p:spPr bwMode="auto">
              <a:xfrm>
                <a:off x="393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6" name="Rectangle 1070"/>
              <p:cNvSpPr>
                <a:spLocks noChangeArrowheads="1"/>
              </p:cNvSpPr>
              <p:nvPr/>
            </p:nvSpPr>
            <p:spPr bwMode="auto">
              <a:xfrm>
                <a:off x="403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7" name="Rectangle 1071"/>
              <p:cNvSpPr>
                <a:spLocks noChangeArrowheads="1"/>
              </p:cNvSpPr>
              <p:nvPr/>
            </p:nvSpPr>
            <p:spPr bwMode="auto">
              <a:xfrm>
                <a:off x="412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8" name="Rectangle 1072"/>
              <p:cNvSpPr>
                <a:spLocks noChangeArrowheads="1"/>
              </p:cNvSpPr>
              <p:nvPr/>
            </p:nvSpPr>
            <p:spPr bwMode="auto">
              <a:xfrm>
                <a:off x="422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69" name="Rectangle 1073"/>
              <p:cNvSpPr>
                <a:spLocks noChangeArrowheads="1"/>
              </p:cNvSpPr>
              <p:nvPr/>
            </p:nvSpPr>
            <p:spPr bwMode="auto">
              <a:xfrm>
                <a:off x="431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0" name="Rectangle 1074"/>
              <p:cNvSpPr>
                <a:spLocks noChangeArrowheads="1"/>
              </p:cNvSpPr>
              <p:nvPr/>
            </p:nvSpPr>
            <p:spPr bwMode="auto">
              <a:xfrm>
                <a:off x="441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1" name="Rectangle 1075"/>
              <p:cNvSpPr>
                <a:spLocks noChangeArrowheads="1"/>
              </p:cNvSpPr>
              <p:nvPr/>
            </p:nvSpPr>
            <p:spPr bwMode="auto">
              <a:xfrm>
                <a:off x="451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2" name="Rectangle 1076"/>
              <p:cNvSpPr>
                <a:spLocks noChangeArrowheads="1"/>
              </p:cNvSpPr>
              <p:nvPr/>
            </p:nvSpPr>
            <p:spPr bwMode="auto">
              <a:xfrm>
                <a:off x="460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3" name="Rectangle 1077"/>
              <p:cNvSpPr>
                <a:spLocks noChangeArrowheads="1"/>
              </p:cNvSpPr>
              <p:nvPr/>
            </p:nvSpPr>
            <p:spPr bwMode="auto">
              <a:xfrm>
                <a:off x="470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4" name="Rectangle 1078"/>
              <p:cNvSpPr>
                <a:spLocks noChangeArrowheads="1"/>
              </p:cNvSpPr>
              <p:nvPr/>
            </p:nvSpPr>
            <p:spPr bwMode="auto">
              <a:xfrm>
                <a:off x="479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5" name="Rectangle 1079"/>
              <p:cNvSpPr>
                <a:spLocks noChangeArrowheads="1"/>
              </p:cNvSpPr>
              <p:nvPr/>
            </p:nvSpPr>
            <p:spPr bwMode="auto">
              <a:xfrm>
                <a:off x="489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6" name="Rectangle 1080"/>
              <p:cNvSpPr>
                <a:spLocks noChangeArrowheads="1"/>
              </p:cNvSpPr>
              <p:nvPr/>
            </p:nvSpPr>
            <p:spPr bwMode="auto">
              <a:xfrm>
                <a:off x="499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7" name="Rectangle 1081"/>
              <p:cNvSpPr>
                <a:spLocks noChangeArrowheads="1"/>
              </p:cNvSpPr>
              <p:nvPr/>
            </p:nvSpPr>
            <p:spPr bwMode="auto">
              <a:xfrm>
                <a:off x="508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8" name="Rectangle 1082"/>
              <p:cNvSpPr>
                <a:spLocks noChangeArrowheads="1"/>
              </p:cNvSpPr>
              <p:nvPr/>
            </p:nvSpPr>
            <p:spPr bwMode="auto">
              <a:xfrm>
                <a:off x="518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79" name="Rectangle 1083"/>
              <p:cNvSpPr>
                <a:spLocks noChangeArrowheads="1"/>
              </p:cNvSpPr>
              <p:nvPr/>
            </p:nvSpPr>
            <p:spPr bwMode="auto">
              <a:xfrm>
                <a:off x="5278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80" name="Rectangle 1084"/>
              <p:cNvSpPr>
                <a:spLocks noChangeArrowheads="1"/>
              </p:cNvSpPr>
              <p:nvPr/>
            </p:nvSpPr>
            <p:spPr bwMode="auto">
              <a:xfrm>
                <a:off x="5374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81" name="Rectangle 1085"/>
              <p:cNvSpPr>
                <a:spLocks noChangeArrowheads="1"/>
              </p:cNvSpPr>
              <p:nvPr/>
            </p:nvSpPr>
            <p:spPr bwMode="auto">
              <a:xfrm>
                <a:off x="5470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82" name="Rectangle 1086"/>
              <p:cNvSpPr>
                <a:spLocks noChangeArrowheads="1"/>
              </p:cNvSpPr>
              <p:nvPr/>
            </p:nvSpPr>
            <p:spPr bwMode="auto">
              <a:xfrm>
                <a:off x="5566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83" name="Rectangle 1087"/>
              <p:cNvSpPr>
                <a:spLocks noChangeArrowheads="1"/>
              </p:cNvSpPr>
              <p:nvPr/>
            </p:nvSpPr>
            <p:spPr bwMode="auto">
              <a:xfrm>
                <a:off x="5662" y="6"/>
                <a:ext cx="48" cy="4320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184" name="Rectangle 1088"/>
            <p:cNvSpPr>
              <a:spLocks noChangeArrowheads="1"/>
            </p:cNvSpPr>
            <p:nvPr userDrawn="1"/>
          </p:nvSpPr>
          <p:spPr bwMode="auto">
            <a:xfrm>
              <a:off x="429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85" name="Rectangle 1089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321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86" name="Rectangle 1090"/>
          <p:cNvSpPr>
            <a:spLocks noChangeArrowheads="1"/>
          </p:cNvSpPr>
          <p:nvPr/>
        </p:nvSpPr>
        <p:spPr bwMode="auto">
          <a:xfrm>
            <a:off x="3505200" y="2590800"/>
            <a:ext cx="4892675" cy="76200"/>
          </a:xfrm>
          <a:prstGeom prst="rect">
            <a:avLst/>
          </a:prstGeom>
          <a:solidFill>
            <a:schemeClr val="hlink">
              <a:alpha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kumimoji="1" lang="en-US" altLang="en-US"/>
          </a:p>
        </p:txBody>
      </p:sp>
      <p:sp>
        <p:nvSpPr>
          <p:cNvPr id="5187" name="Rectangle 1091"/>
          <p:cNvSpPr>
            <a:spLocks noGrp="1" noChangeArrowheads="1"/>
          </p:cNvSpPr>
          <p:nvPr>
            <p:ph type="ctrTitle" sz="quarter"/>
          </p:nvPr>
        </p:nvSpPr>
        <p:spPr>
          <a:xfrm>
            <a:off x="779463" y="1096963"/>
            <a:ext cx="7678737" cy="143192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5188" name="Rectangle 109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4021138" y="2860675"/>
            <a:ext cx="4437062" cy="311467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5189" name="Rectangle 1093"/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90" name="Rectangle 109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191" name="Rectangle 109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0E6B658-5803-4640-A454-8DA6A2060B5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611633-751C-4DF9-AD0D-B9EB191B11F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8994730"/>
      </p:ext>
    </p:extLst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94525" y="192088"/>
            <a:ext cx="2039938" cy="59039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71538" y="192088"/>
            <a:ext cx="5970587" cy="59039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5E252A-60CC-4924-B1EE-F1EE54163B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3450054"/>
      </p:ext>
    </p:extLst>
  </p:cSld>
  <p:clrMapOvr>
    <a:masterClrMapping/>
  </p:clrMapOvr>
  <p:transition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538" y="192088"/>
            <a:ext cx="8162925" cy="14319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043488" y="1905000"/>
            <a:ext cx="3979862" cy="2019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043488" y="4076700"/>
            <a:ext cx="3979862" cy="2019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152525" y="62865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590925" y="62865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019925" y="62865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1D9D973-5691-4FE0-9254-780F25B0AC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8034471"/>
      </p:ext>
    </p:extLst>
  </p:cSld>
  <p:clrMapOvr>
    <a:masterClrMapping/>
  </p:clrMapOvr>
  <p:transition>
    <p:random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1538" y="192088"/>
            <a:ext cx="8162925" cy="14319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52525" y="62865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90925" y="62865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019925" y="62865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8E1F37D-21AC-4057-A548-B02815AD826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9353264"/>
      </p:ext>
    </p:extLst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6ED066-2D82-459C-A3FF-759C9A842EA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4182611"/>
      </p:ext>
    </p:extLst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1C89A4-22C3-4FAA-B928-363F144816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3317666"/>
      </p:ext>
    </p:extLst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2813" y="1905000"/>
            <a:ext cx="3978275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3488" y="1905000"/>
            <a:ext cx="3979862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D52031-B566-495F-BD1A-71C111D57FA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64472985"/>
      </p:ext>
    </p:extLst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3C04A4-29AF-46DE-BCB0-1A953FF6040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34746137"/>
      </p:ext>
    </p:extLst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82807C-DDC3-4BE2-9DC7-546F9703146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9976926"/>
      </p:ext>
    </p:extLst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91A3CC-BA25-46D9-A461-F1803E80D03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166086"/>
      </p:ext>
    </p:extLst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9C3727-9ED5-450B-9795-A33BD04C23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4579086"/>
      </p:ext>
    </p:extLst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DB8F46-D5C3-42E0-857A-0F7D20172F8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3201772"/>
      </p:ext>
    </p:extLst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7175" cy="6867525"/>
            <a:chOff x="0" y="0"/>
            <a:chExt cx="5762" cy="4326"/>
          </a:xfrm>
        </p:grpSpPr>
        <p:sp>
          <p:nvSpPr>
            <p:cNvPr id="4099" name="Rectangle 3"/>
            <p:cNvSpPr>
              <a:spLocks noChangeArrowheads="1"/>
            </p:cNvSpPr>
            <p:nvPr userDrawn="1"/>
          </p:nvSpPr>
          <p:spPr bwMode="hidden">
            <a:xfrm>
              <a:off x="0" y="0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" name="Rectangle 4"/>
            <p:cNvSpPr>
              <a:spLocks noChangeArrowheads="1"/>
            </p:cNvSpPr>
            <p:nvPr userDrawn="1"/>
          </p:nvSpPr>
          <p:spPr bwMode="hidden">
            <a:xfrm>
              <a:off x="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1" name="Rectangle 5"/>
            <p:cNvSpPr>
              <a:spLocks noChangeArrowheads="1"/>
            </p:cNvSpPr>
            <p:nvPr userDrawn="1"/>
          </p:nvSpPr>
          <p:spPr bwMode="hidden">
            <a:xfrm>
              <a:off x="1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2" name="Rectangle 6"/>
            <p:cNvSpPr>
              <a:spLocks noChangeArrowheads="1"/>
            </p:cNvSpPr>
            <p:nvPr userDrawn="1"/>
          </p:nvSpPr>
          <p:spPr bwMode="hidden">
            <a:xfrm>
              <a:off x="2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3" name="Rectangle 7"/>
            <p:cNvSpPr>
              <a:spLocks noChangeArrowheads="1"/>
            </p:cNvSpPr>
            <p:nvPr userDrawn="1"/>
          </p:nvSpPr>
          <p:spPr bwMode="hidden">
            <a:xfrm>
              <a:off x="3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4" name="Rectangle 8"/>
            <p:cNvSpPr>
              <a:spLocks noChangeArrowheads="1"/>
            </p:cNvSpPr>
            <p:nvPr userDrawn="1"/>
          </p:nvSpPr>
          <p:spPr bwMode="hidden">
            <a:xfrm>
              <a:off x="4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5" name="Rectangle 9"/>
            <p:cNvSpPr>
              <a:spLocks noChangeArrowheads="1"/>
            </p:cNvSpPr>
            <p:nvPr userDrawn="1"/>
          </p:nvSpPr>
          <p:spPr bwMode="hidden">
            <a:xfrm>
              <a:off x="5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6" name="Rectangle 10"/>
            <p:cNvSpPr>
              <a:spLocks noChangeArrowheads="1"/>
            </p:cNvSpPr>
            <p:nvPr userDrawn="1"/>
          </p:nvSpPr>
          <p:spPr bwMode="hidden">
            <a:xfrm>
              <a:off x="6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7" name="Rectangle 11"/>
            <p:cNvSpPr>
              <a:spLocks noChangeArrowheads="1"/>
            </p:cNvSpPr>
            <p:nvPr userDrawn="1"/>
          </p:nvSpPr>
          <p:spPr bwMode="hidden">
            <a:xfrm>
              <a:off x="7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8" name="Rectangle 12"/>
            <p:cNvSpPr>
              <a:spLocks noChangeArrowheads="1"/>
            </p:cNvSpPr>
            <p:nvPr userDrawn="1"/>
          </p:nvSpPr>
          <p:spPr bwMode="hidden">
            <a:xfrm>
              <a:off x="8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9" name="Rectangle 13"/>
            <p:cNvSpPr>
              <a:spLocks noChangeArrowheads="1"/>
            </p:cNvSpPr>
            <p:nvPr userDrawn="1"/>
          </p:nvSpPr>
          <p:spPr bwMode="hidden">
            <a:xfrm>
              <a:off x="9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0" name="Rectangle 14"/>
            <p:cNvSpPr>
              <a:spLocks noChangeArrowheads="1"/>
            </p:cNvSpPr>
            <p:nvPr userDrawn="1"/>
          </p:nvSpPr>
          <p:spPr bwMode="hidden">
            <a:xfrm>
              <a:off x="10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1" name="Rectangle 15"/>
            <p:cNvSpPr>
              <a:spLocks noChangeArrowheads="1"/>
            </p:cNvSpPr>
            <p:nvPr userDrawn="1"/>
          </p:nvSpPr>
          <p:spPr bwMode="hidden">
            <a:xfrm>
              <a:off x="11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2" name="Rectangle 16"/>
            <p:cNvSpPr>
              <a:spLocks noChangeArrowheads="1"/>
            </p:cNvSpPr>
            <p:nvPr userDrawn="1"/>
          </p:nvSpPr>
          <p:spPr bwMode="hidden">
            <a:xfrm>
              <a:off x="12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3" name="Rectangle 17"/>
            <p:cNvSpPr>
              <a:spLocks noChangeArrowheads="1"/>
            </p:cNvSpPr>
            <p:nvPr userDrawn="1"/>
          </p:nvSpPr>
          <p:spPr bwMode="hidden">
            <a:xfrm>
              <a:off x="13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4" name="Rectangle 18"/>
            <p:cNvSpPr>
              <a:spLocks noChangeArrowheads="1"/>
            </p:cNvSpPr>
            <p:nvPr userDrawn="1"/>
          </p:nvSpPr>
          <p:spPr bwMode="hidden">
            <a:xfrm>
              <a:off x="14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5" name="Rectangle 19"/>
            <p:cNvSpPr>
              <a:spLocks noChangeArrowheads="1"/>
            </p:cNvSpPr>
            <p:nvPr userDrawn="1"/>
          </p:nvSpPr>
          <p:spPr bwMode="hidden">
            <a:xfrm>
              <a:off x="15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6" name="Rectangle 20"/>
            <p:cNvSpPr>
              <a:spLocks noChangeArrowheads="1"/>
            </p:cNvSpPr>
            <p:nvPr userDrawn="1"/>
          </p:nvSpPr>
          <p:spPr bwMode="hidden">
            <a:xfrm>
              <a:off x="16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7" name="Rectangle 21"/>
            <p:cNvSpPr>
              <a:spLocks noChangeArrowheads="1"/>
            </p:cNvSpPr>
            <p:nvPr userDrawn="1"/>
          </p:nvSpPr>
          <p:spPr bwMode="hidden">
            <a:xfrm>
              <a:off x="17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8" name="Rectangle 22"/>
            <p:cNvSpPr>
              <a:spLocks noChangeArrowheads="1"/>
            </p:cNvSpPr>
            <p:nvPr userDrawn="1"/>
          </p:nvSpPr>
          <p:spPr bwMode="hidden">
            <a:xfrm>
              <a:off x="18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9" name="Rectangle 23"/>
            <p:cNvSpPr>
              <a:spLocks noChangeArrowheads="1"/>
            </p:cNvSpPr>
            <p:nvPr userDrawn="1"/>
          </p:nvSpPr>
          <p:spPr bwMode="hidden">
            <a:xfrm>
              <a:off x="19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0" name="Rectangle 24"/>
            <p:cNvSpPr>
              <a:spLocks noChangeArrowheads="1"/>
            </p:cNvSpPr>
            <p:nvPr userDrawn="1"/>
          </p:nvSpPr>
          <p:spPr bwMode="hidden">
            <a:xfrm>
              <a:off x="20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1" name="Rectangle 25"/>
            <p:cNvSpPr>
              <a:spLocks noChangeArrowheads="1"/>
            </p:cNvSpPr>
            <p:nvPr userDrawn="1"/>
          </p:nvSpPr>
          <p:spPr bwMode="hidden">
            <a:xfrm>
              <a:off x="21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2" name="Rectangle 26"/>
            <p:cNvSpPr>
              <a:spLocks noChangeArrowheads="1"/>
            </p:cNvSpPr>
            <p:nvPr userDrawn="1"/>
          </p:nvSpPr>
          <p:spPr bwMode="hidden">
            <a:xfrm>
              <a:off x="22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3" name="Rectangle 27"/>
            <p:cNvSpPr>
              <a:spLocks noChangeArrowheads="1"/>
            </p:cNvSpPr>
            <p:nvPr userDrawn="1"/>
          </p:nvSpPr>
          <p:spPr bwMode="hidden">
            <a:xfrm>
              <a:off x="23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4" name="Rectangle 28"/>
            <p:cNvSpPr>
              <a:spLocks noChangeArrowheads="1"/>
            </p:cNvSpPr>
            <p:nvPr userDrawn="1"/>
          </p:nvSpPr>
          <p:spPr bwMode="hidden">
            <a:xfrm>
              <a:off x="24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5" name="Rectangle 29"/>
            <p:cNvSpPr>
              <a:spLocks noChangeArrowheads="1"/>
            </p:cNvSpPr>
            <p:nvPr userDrawn="1"/>
          </p:nvSpPr>
          <p:spPr bwMode="hidden">
            <a:xfrm>
              <a:off x="24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6" name="Rectangle 30"/>
            <p:cNvSpPr>
              <a:spLocks noChangeArrowheads="1"/>
            </p:cNvSpPr>
            <p:nvPr userDrawn="1"/>
          </p:nvSpPr>
          <p:spPr bwMode="hidden">
            <a:xfrm>
              <a:off x="25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7" name="Rectangle 31"/>
            <p:cNvSpPr>
              <a:spLocks noChangeArrowheads="1"/>
            </p:cNvSpPr>
            <p:nvPr userDrawn="1"/>
          </p:nvSpPr>
          <p:spPr bwMode="hidden">
            <a:xfrm>
              <a:off x="26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8" name="Rectangle 32"/>
            <p:cNvSpPr>
              <a:spLocks noChangeArrowheads="1"/>
            </p:cNvSpPr>
            <p:nvPr userDrawn="1"/>
          </p:nvSpPr>
          <p:spPr bwMode="hidden">
            <a:xfrm>
              <a:off x="27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29" name="Rectangle 33"/>
            <p:cNvSpPr>
              <a:spLocks noChangeArrowheads="1"/>
            </p:cNvSpPr>
            <p:nvPr userDrawn="1"/>
          </p:nvSpPr>
          <p:spPr bwMode="hidden">
            <a:xfrm>
              <a:off x="28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0" name="Rectangle 34"/>
            <p:cNvSpPr>
              <a:spLocks noChangeArrowheads="1"/>
            </p:cNvSpPr>
            <p:nvPr userDrawn="1"/>
          </p:nvSpPr>
          <p:spPr bwMode="hidden">
            <a:xfrm>
              <a:off x="29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1" name="Rectangle 35"/>
            <p:cNvSpPr>
              <a:spLocks noChangeArrowheads="1"/>
            </p:cNvSpPr>
            <p:nvPr userDrawn="1"/>
          </p:nvSpPr>
          <p:spPr bwMode="hidden">
            <a:xfrm>
              <a:off x="30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2" name="Rectangle 36"/>
            <p:cNvSpPr>
              <a:spLocks noChangeArrowheads="1"/>
            </p:cNvSpPr>
            <p:nvPr userDrawn="1"/>
          </p:nvSpPr>
          <p:spPr bwMode="hidden">
            <a:xfrm>
              <a:off x="31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3" name="Rectangle 37"/>
            <p:cNvSpPr>
              <a:spLocks noChangeArrowheads="1"/>
            </p:cNvSpPr>
            <p:nvPr userDrawn="1"/>
          </p:nvSpPr>
          <p:spPr bwMode="hidden">
            <a:xfrm>
              <a:off x="32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4" name="Rectangle 38"/>
            <p:cNvSpPr>
              <a:spLocks noChangeArrowheads="1"/>
            </p:cNvSpPr>
            <p:nvPr userDrawn="1"/>
          </p:nvSpPr>
          <p:spPr bwMode="hidden">
            <a:xfrm>
              <a:off x="336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5" name="Rectangle 39"/>
            <p:cNvSpPr>
              <a:spLocks noChangeArrowheads="1"/>
            </p:cNvSpPr>
            <p:nvPr userDrawn="1"/>
          </p:nvSpPr>
          <p:spPr bwMode="hidden">
            <a:xfrm>
              <a:off x="345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6" name="Rectangle 40"/>
            <p:cNvSpPr>
              <a:spLocks noChangeArrowheads="1"/>
            </p:cNvSpPr>
            <p:nvPr userDrawn="1"/>
          </p:nvSpPr>
          <p:spPr bwMode="hidden">
            <a:xfrm>
              <a:off x="355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7" name="Rectangle 41"/>
            <p:cNvSpPr>
              <a:spLocks noChangeArrowheads="1"/>
            </p:cNvSpPr>
            <p:nvPr userDrawn="1"/>
          </p:nvSpPr>
          <p:spPr bwMode="hidden">
            <a:xfrm>
              <a:off x="364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8" name="Rectangle 42"/>
            <p:cNvSpPr>
              <a:spLocks noChangeArrowheads="1"/>
            </p:cNvSpPr>
            <p:nvPr userDrawn="1"/>
          </p:nvSpPr>
          <p:spPr bwMode="hidden">
            <a:xfrm>
              <a:off x="374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39" name="Rectangle 43"/>
            <p:cNvSpPr>
              <a:spLocks noChangeArrowheads="1"/>
            </p:cNvSpPr>
            <p:nvPr userDrawn="1"/>
          </p:nvSpPr>
          <p:spPr bwMode="hidden">
            <a:xfrm>
              <a:off x="384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0" name="Rectangle 44"/>
            <p:cNvSpPr>
              <a:spLocks noChangeArrowheads="1"/>
            </p:cNvSpPr>
            <p:nvPr userDrawn="1"/>
          </p:nvSpPr>
          <p:spPr bwMode="hidden">
            <a:xfrm>
              <a:off x="393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1" name="Rectangle 45"/>
            <p:cNvSpPr>
              <a:spLocks noChangeArrowheads="1"/>
            </p:cNvSpPr>
            <p:nvPr userDrawn="1"/>
          </p:nvSpPr>
          <p:spPr bwMode="hidden">
            <a:xfrm>
              <a:off x="403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2" name="Rectangle 46"/>
            <p:cNvSpPr>
              <a:spLocks noChangeArrowheads="1"/>
            </p:cNvSpPr>
            <p:nvPr userDrawn="1"/>
          </p:nvSpPr>
          <p:spPr bwMode="hidden">
            <a:xfrm>
              <a:off x="412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3" name="Rectangle 47"/>
            <p:cNvSpPr>
              <a:spLocks noChangeArrowheads="1"/>
            </p:cNvSpPr>
            <p:nvPr userDrawn="1"/>
          </p:nvSpPr>
          <p:spPr bwMode="hidden">
            <a:xfrm>
              <a:off x="422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4" name="Rectangle 48"/>
            <p:cNvSpPr>
              <a:spLocks noChangeArrowheads="1"/>
            </p:cNvSpPr>
            <p:nvPr userDrawn="1"/>
          </p:nvSpPr>
          <p:spPr bwMode="hidden">
            <a:xfrm>
              <a:off x="432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5" name="Rectangle 49"/>
            <p:cNvSpPr>
              <a:spLocks noChangeArrowheads="1"/>
            </p:cNvSpPr>
            <p:nvPr userDrawn="1"/>
          </p:nvSpPr>
          <p:spPr bwMode="hidden">
            <a:xfrm>
              <a:off x="441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6" name="Rectangle 50"/>
            <p:cNvSpPr>
              <a:spLocks noChangeArrowheads="1"/>
            </p:cNvSpPr>
            <p:nvPr userDrawn="1"/>
          </p:nvSpPr>
          <p:spPr bwMode="hidden">
            <a:xfrm>
              <a:off x="451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7" name="Rectangle 51"/>
            <p:cNvSpPr>
              <a:spLocks noChangeArrowheads="1"/>
            </p:cNvSpPr>
            <p:nvPr userDrawn="1"/>
          </p:nvSpPr>
          <p:spPr bwMode="hidden">
            <a:xfrm>
              <a:off x="460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8" name="Rectangle 52"/>
            <p:cNvSpPr>
              <a:spLocks noChangeArrowheads="1"/>
            </p:cNvSpPr>
            <p:nvPr userDrawn="1"/>
          </p:nvSpPr>
          <p:spPr bwMode="hidden">
            <a:xfrm>
              <a:off x="470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49" name="Rectangle 53"/>
            <p:cNvSpPr>
              <a:spLocks noChangeArrowheads="1"/>
            </p:cNvSpPr>
            <p:nvPr userDrawn="1"/>
          </p:nvSpPr>
          <p:spPr bwMode="hidden">
            <a:xfrm>
              <a:off x="480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0" name="Rectangle 54"/>
            <p:cNvSpPr>
              <a:spLocks noChangeArrowheads="1"/>
            </p:cNvSpPr>
            <p:nvPr userDrawn="1"/>
          </p:nvSpPr>
          <p:spPr bwMode="hidden">
            <a:xfrm>
              <a:off x="489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1" name="Rectangle 55"/>
            <p:cNvSpPr>
              <a:spLocks noChangeArrowheads="1"/>
            </p:cNvSpPr>
            <p:nvPr userDrawn="1"/>
          </p:nvSpPr>
          <p:spPr bwMode="hidden">
            <a:xfrm>
              <a:off x="499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2" name="Rectangle 56"/>
            <p:cNvSpPr>
              <a:spLocks noChangeArrowheads="1"/>
            </p:cNvSpPr>
            <p:nvPr userDrawn="1"/>
          </p:nvSpPr>
          <p:spPr bwMode="hidden">
            <a:xfrm>
              <a:off x="508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3" name="Rectangle 57"/>
            <p:cNvSpPr>
              <a:spLocks noChangeArrowheads="1"/>
            </p:cNvSpPr>
            <p:nvPr userDrawn="1"/>
          </p:nvSpPr>
          <p:spPr bwMode="hidden">
            <a:xfrm>
              <a:off x="518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4" name="Rectangle 58"/>
            <p:cNvSpPr>
              <a:spLocks noChangeArrowheads="1"/>
            </p:cNvSpPr>
            <p:nvPr userDrawn="1"/>
          </p:nvSpPr>
          <p:spPr bwMode="hidden">
            <a:xfrm>
              <a:off x="5280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5" name="Rectangle 59"/>
            <p:cNvSpPr>
              <a:spLocks noChangeArrowheads="1"/>
            </p:cNvSpPr>
            <p:nvPr userDrawn="1"/>
          </p:nvSpPr>
          <p:spPr bwMode="hidden">
            <a:xfrm>
              <a:off x="5376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6" name="Rectangle 60"/>
            <p:cNvSpPr>
              <a:spLocks noChangeArrowheads="1"/>
            </p:cNvSpPr>
            <p:nvPr userDrawn="1"/>
          </p:nvSpPr>
          <p:spPr bwMode="hidden">
            <a:xfrm>
              <a:off x="5472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7" name="Rectangle 61"/>
            <p:cNvSpPr>
              <a:spLocks noChangeArrowheads="1"/>
            </p:cNvSpPr>
            <p:nvPr userDrawn="1"/>
          </p:nvSpPr>
          <p:spPr bwMode="hidden">
            <a:xfrm>
              <a:off x="5568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8" name="Rectangle 62"/>
            <p:cNvSpPr>
              <a:spLocks noChangeArrowheads="1"/>
            </p:cNvSpPr>
            <p:nvPr userDrawn="1"/>
          </p:nvSpPr>
          <p:spPr bwMode="hidden">
            <a:xfrm>
              <a:off x="5664" y="6"/>
              <a:ext cx="48" cy="432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59" name="Rectangle 63"/>
            <p:cNvSpPr>
              <a:spLocks noChangeArrowheads="1"/>
            </p:cNvSpPr>
            <p:nvPr userDrawn="1"/>
          </p:nvSpPr>
          <p:spPr bwMode="hidden">
            <a:xfrm>
              <a:off x="431" y="0"/>
              <a:ext cx="5331" cy="4320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60" name="Rectangle 64"/>
            <p:cNvSpPr>
              <a:spLocks noChangeArrowheads="1"/>
            </p:cNvSpPr>
            <p:nvPr userDrawn="1"/>
          </p:nvSpPr>
          <p:spPr bwMode="blackGray">
            <a:xfrm>
              <a:off x="0" y="1081"/>
              <a:ext cx="4378" cy="47"/>
            </a:xfrm>
            <a:prstGeom prst="rect">
              <a:avLst/>
            </a:prstGeom>
            <a:solidFill>
              <a:schemeClr val="hlink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61" name="Rectangle 65"/>
          <p:cNvSpPr>
            <a:spLocks noGrp="1" noChangeArrowheads="1"/>
          </p:cNvSpPr>
          <p:nvPr>
            <p:ph type="title"/>
          </p:nvPr>
        </p:nvSpPr>
        <p:spPr bwMode="auto">
          <a:xfrm>
            <a:off x="871538" y="192088"/>
            <a:ext cx="8162925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162" name="Rectangle 66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05000"/>
            <a:ext cx="8110537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63" name="Rectangle 6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52525" y="62865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4164" name="Rectangle 6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90925" y="62865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4165" name="Rectangle 6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9925" y="62865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CB1A208-5497-4D81-868E-5BF3FDE17FE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ransition>
    <p:random/>
  </p:transition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Verdana" panose="020B060403050404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anose="05000000000000000000" pitchFamily="2" charset="2"/>
        <a:buChar char="n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anose="05000000000000000000" pitchFamily="2" charset="2"/>
        <a:buChar char="n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500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co.caltech.edu/~phys1/java/phys1/EField/EField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79463" y="1759447"/>
            <a:ext cx="7678737" cy="769441"/>
          </a:xfrm>
        </p:spPr>
        <p:txBody>
          <a:bodyPr/>
          <a:lstStyle/>
          <a:p>
            <a:r>
              <a:rPr lang="en-US" altLang="en-US" dirty="0"/>
              <a:t>Lines of Equipotential</a:t>
            </a:r>
          </a:p>
        </p:txBody>
      </p:sp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/>
          <a:lstStyle/>
          <a:p>
            <a:r>
              <a:rPr lang="en-US" altLang="en-US" sz="4000"/>
              <a:t>Equipotential Lines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2813" y="1905000"/>
            <a:ext cx="8110537" cy="4800600"/>
          </a:xfrm>
        </p:spPr>
        <p:txBody>
          <a:bodyPr/>
          <a:lstStyle/>
          <a:p>
            <a:r>
              <a:rPr lang="en-US" altLang="en-US" sz="2000" dirty="0"/>
              <a:t>Equipotential lines denote where the electric potential is the same in an electric field. </a:t>
            </a:r>
          </a:p>
          <a:p>
            <a:r>
              <a:rPr lang="en-US" altLang="en-US" sz="2000" dirty="0"/>
              <a:t>The potential is the same anywhere on an equipotential surface a distance r from a point charge, or d from a plate.</a:t>
            </a:r>
          </a:p>
          <a:p>
            <a:endParaRPr lang="en-US" altLang="en-US" sz="2000" dirty="0"/>
          </a:p>
          <a:p>
            <a:endParaRPr lang="en-US" altLang="en-US" sz="2000" dirty="0"/>
          </a:p>
          <a:p>
            <a:r>
              <a:rPr lang="en-US" altLang="en-US" sz="2000" dirty="0"/>
              <a:t>No work is done to move a charge along an equipotential surface.  Hence V</a:t>
            </a:r>
            <a:r>
              <a:rPr lang="en-US" altLang="en-US" sz="2000" baseline="-25000" dirty="0"/>
              <a:t>B</a:t>
            </a:r>
            <a:r>
              <a:rPr lang="en-US" altLang="en-US" sz="2000" dirty="0"/>
              <a:t> = V</a:t>
            </a:r>
            <a:r>
              <a:rPr lang="en-US" altLang="en-US" sz="2000" baseline="-25000" dirty="0"/>
              <a:t>A </a:t>
            </a:r>
            <a:endParaRPr lang="en-US" altLang="en-US" sz="2000" dirty="0"/>
          </a:p>
          <a:p>
            <a:r>
              <a:rPr lang="en-US" altLang="en-US" sz="2000" dirty="0"/>
              <a:t>Work is the same regardless of the path taken by a charge from point A to point B in an electric field.(</a:t>
            </a:r>
            <a:r>
              <a:rPr lang="en-US" altLang="en-US" sz="2000" b="1" dirty="0">
                <a:solidFill>
                  <a:srgbClr val="990033"/>
                </a:solidFill>
              </a:rPr>
              <a:t>The electric potential difference does not depend on the path taken from A to B</a:t>
            </a:r>
            <a:r>
              <a:rPr lang="en-US" altLang="en-US" sz="2000" dirty="0"/>
              <a:t>).  </a:t>
            </a:r>
          </a:p>
          <a:p>
            <a:r>
              <a:rPr lang="en-US" altLang="en-US" sz="2000" dirty="0"/>
              <a:t>Electric field lines and equipotential lines cross at right angles and point in the direction of decreasing potential.</a:t>
            </a:r>
            <a:endParaRPr lang="en-US" altLang="en-US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 Box 8">
                <a:extLst>
                  <a:ext uri="{FF2B5EF4-FFF2-40B4-BE49-F238E27FC236}">
                    <a16:creationId xmlns:a16="http://schemas.microsoft.com/office/drawing/2014/main" id="{ED13F1D3-1EA7-47AE-90E5-0E30F94ABF97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55342" y="3385931"/>
                <a:ext cx="3445880" cy="461665"/>
              </a:xfrm>
              <a:prstGeom prst="rect">
                <a:avLst/>
              </a:prstGeom>
              <a:solidFill>
                <a:srgbClr val="FFFF66"/>
              </a:solidFill>
              <a:ln>
                <a:solidFill>
                  <a:srgbClr val="990033"/>
                </a:solidFill>
              </a:ln>
              <a:effectLst/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en-US" i="1" dirty="0" smtClean="0">
                        <a:latin typeface="Cambria Math" panose="02040503050406030204" pitchFamily="18" charset="0"/>
                      </a:rPr>
                      <m:t>𝐸𝑑</m:t>
                    </m:r>
                  </m:oMath>
                </a14:m>
                <a:r>
                  <a:rPr lang="en-US" altLang="en-US" dirty="0"/>
                  <a:t>(parallel plate)</a:t>
                </a:r>
              </a:p>
            </p:txBody>
          </p:sp>
        </mc:Choice>
        <mc:Fallback xmlns="">
          <p:sp>
            <p:nvSpPr>
              <p:cNvPr id="4" name="Text Box 8">
                <a:extLst>
                  <a:ext uri="{FF2B5EF4-FFF2-40B4-BE49-F238E27FC236}">
                    <a16:creationId xmlns:a16="http://schemas.microsoft.com/office/drawing/2014/main" id="{ED13F1D3-1EA7-47AE-90E5-0E30F94ABF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955342" y="3385931"/>
                <a:ext cx="3445880" cy="461665"/>
              </a:xfrm>
              <a:prstGeom prst="rect">
                <a:avLst/>
              </a:prstGeom>
              <a:blipFill>
                <a:blip r:embed="rId2"/>
                <a:stretch>
                  <a:fillRect l="-353" t="-10256" r="-1940" b="-25641"/>
                </a:stretch>
              </a:blipFill>
              <a:ln>
                <a:solidFill>
                  <a:srgbClr val="990033"/>
                </a:solidFill>
              </a:ln>
              <a:effectLst/>
              <a:ex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4BF48952-5ED7-4454-A841-8A4E767644D7}"/>
                  </a:ext>
                </a:extLst>
              </p:cNvPr>
              <p:cNvSpPr/>
              <p:nvPr/>
            </p:nvSpPr>
            <p:spPr>
              <a:xfrm>
                <a:off x="1378882" y="3385931"/>
                <a:ext cx="3338892" cy="461665"/>
              </a:xfrm>
              <a:prstGeom prst="rect">
                <a:avLst/>
              </a:prstGeom>
              <a:solidFill>
                <a:srgbClr val="FFFF66"/>
              </a:solidFill>
              <a:ln>
                <a:solidFill>
                  <a:srgbClr val="990033"/>
                </a:solidFill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20000"/>
                  </a:spcBef>
                  <a:buClr>
                    <a:schemeClr val="hlink"/>
                  </a:buClr>
                  <a:buSzPct val="75000"/>
                </a:pPr>
                <a14:m>
                  <m:oMath xmlns:m="http://schemas.openxmlformats.org/officeDocument/2006/math">
                    <m:r>
                      <a:rPr lang="en-US" altLang="en-US" b="0" i="1" dirty="0" smtClean="0">
                        <a:solidFill>
                          <a:schemeClr val="folHlink"/>
                        </a:solidFill>
                        <a:latin typeface="Cambria Math" panose="02040503050406030204" pitchFamily="18" charset="0"/>
                        <a:sym typeface="MT Symbol" pitchFamily="82" charset="2"/>
                      </a:rPr>
                      <m:t>𝑉</m:t>
                    </m:r>
                    <m:r>
                      <a:rPr lang="en-US" altLang="en-US" b="0" i="1" dirty="0" smtClean="0">
                        <a:solidFill>
                          <a:schemeClr val="folHlink"/>
                        </a:solidFill>
                        <a:latin typeface="Cambria Math" panose="02040503050406030204" pitchFamily="18" charset="0"/>
                        <a:sym typeface="MT Symbol" pitchFamily="82" charset="2"/>
                      </a:rPr>
                      <m:t>=</m:t>
                    </m:r>
                    <m:r>
                      <a:rPr lang="en-US" altLang="en-US" b="0" i="1" dirty="0" err="1" smtClean="0">
                        <a:solidFill>
                          <a:schemeClr val="folHlink"/>
                        </a:solidFill>
                        <a:latin typeface="Cambria Math" panose="02040503050406030204" pitchFamily="18" charset="0"/>
                        <a:sym typeface="MT Symbol" pitchFamily="82" charset="2"/>
                      </a:rPr>
                      <m:t>𝑘𝑞</m:t>
                    </m:r>
                    <m:r>
                      <a:rPr lang="en-US" altLang="en-US" b="0" i="1" dirty="0" smtClean="0">
                        <a:solidFill>
                          <a:schemeClr val="folHlink"/>
                        </a:solidFill>
                        <a:latin typeface="Cambria Math" panose="02040503050406030204" pitchFamily="18" charset="0"/>
                        <a:sym typeface="MT Symbol" pitchFamily="82" charset="2"/>
                      </a:rPr>
                      <m:t>/</m:t>
                    </m:r>
                    <m:r>
                      <a:rPr lang="en-US" altLang="en-US" b="0" i="1" dirty="0" smtClean="0">
                        <a:solidFill>
                          <a:schemeClr val="folHlink"/>
                        </a:solidFill>
                        <a:latin typeface="Cambria Math" panose="02040503050406030204" pitchFamily="18" charset="0"/>
                        <a:sym typeface="MT Symbol" pitchFamily="82" charset="2"/>
                      </a:rPr>
                      <m:t>𝑟</m:t>
                    </m:r>
                  </m:oMath>
                </a14:m>
                <a:r>
                  <a:rPr lang="en-US" altLang="en-US" dirty="0">
                    <a:solidFill>
                      <a:schemeClr val="folHlink"/>
                    </a:solidFill>
                    <a:latin typeface="Times New Roman" panose="02020603050405020304" pitchFamily="18" charset="0"/>
                    <a:sym typeface="MT Symbol" pitchFamily="82" charset="2"/>
                  </a:rPr>
                  <a:t>(point charges)</a:t>
                </a:r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4BF48952-5ED7-4454-A841-8A4E767644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8882" y="3385931"/>
                <a:ext cx="3338892" cy="461665"/>
              </a:xfrm>
              <a:prstGeom prst="rect">
                <a:avLst/>
              </a:prstGeom>
              <a:blipFill>
                <a:blip r:embed="rId3"/>
                <a:stretch>
                  <a:fillRect l="-182" t="-8974" b="-26923"/>
                </a:stretch>
              </a:blipFill>
              <a:ln>
                <a:solidFill>
                  <a:srgbClr val="990033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250"/>
                            </p:stCondLst>
                            <p:childTnLst>
                              <p:par>
                                <p:cTn id="19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uiExpand="1" build="p"/>
      <p:bldP spid="4" grpId="0" animBg="1" autoUpdateAnimBg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  <a:noFill/>
          <a:ln/>
          <a:extLst>
            <a:ext uri="{91240B29-F687-4F45-9708-019B960494DF}">
              <a14:hiddenLine xmlns:a14="http://schemas.microsoft.com/office/drawing/2010/main" w="25400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sz="4000"/>
              <a:t>Equipotential Lines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Parallel Plate Capacitor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6797675" y="3189288"/>
            <a:ext cx="2143125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r>
              <a:rPr lang="en-US" altLang="en-US" sz="1600" b="1" dirty="0"/>
              <a:t>Electric Field Lines</a:t>
            </a:r>
          </a:p>
        </p:txBody>
      </p:sp>
      <p:sp>
        <p:nvSpPr>
          <p:cNvPr id="27663" name="Freeform 15"/>
          <p:cNvSpPr>
            <a:spLocks/>
          </p:cNvSpPr>
          <p:nvPr/>
        </p:nvSpPr>
        <p:spPr bwMode="auto">
          <a:xfrm>
            <a:off x="5857460" y="2681288"/>
            <a:ext cx="1450975" cy="482600"/>
          </a:xfrm>
          <a:custGeom>
            <a:avLst/>
            <a:gdLst>
              <a:gd name="T0" fmla="*/ 914 w 914"/>
              <a:gd name="T1" fmla="*/ 304 h 304"/>
              <a:gd name="T2" fmla="*/ 439 w 914"/>
              <a:gd name="T3" fmla="*/ 3 h 304"/>
              <a:gd name="T4" fmla="*/ 0 w 914"/>
              <a:gd name="T5" fmla="*/ 286 h 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4" h="304">
                <a:moveTo>
                  <a:pt x="914" y="304"/>
                </a:moveTo>
                <a:cubicBezTo>
                  <a:pt x="752" y="155"/>
                  <a:pt x="591" y="6"/>
                  <a:pt x="439" y="3"/>
                </a:cubicBezTo>
                <a:cubicBezTo>
                  <a:pt x="287" y="0"/>
                  <a:pt x="78" y="222"/>
                  <a:pt x="0" y="28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grpSp>
        <p:nvGrpSpPr>
          <p:cNvPr id="27652" name="Group 4"/>
          <p:cNvGrpSpPr>
            <a:grpSpLocks/>
          </p:cNvGrpSpPr>
          <p:nvPr/>
        </p:nvGrpSpPr>
        <p:grpSpPr bwMode="auto">
          <a:xfrm>
            <a:off x="2347913" y="2892425"/>
            <a:ext cx="4222750" cy="2822575"/>
            <a:chOff x="1479" y="1237"/>
            <a:chExt cx="2660" cy="1778"/>
          </a:xfrm>
        </p:grpSpPr>
        <p:sp>
          <p:nvSpPr>
            <p:cNvPr id="27653" name="Rectangle 5"/>
            <p:cNvSpPr>
              <a:spLocks noChangeArrowheads="1"/>
            </p:cNvSpPr>
            <p:nvPr/>
          </p:nvSpPr>
          <p:spPr bwMode="auto">
            <a:xfrm>
              <a:off x="1479" y="1237"/>
              <a:ext cx="164" cy="176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altLang="en-US" sz="1200" dirty="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 dirty="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 dirty="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 dirty="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 dirty="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 dirty="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 dirty="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 dirty="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 dirty="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 dirty="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 dirty="0">
                  <a:latin typeface="Times New Roman" panose="02020603050405020304" pitchFamily="18" charset="0"/>
                </a:rPr>
                <a:t>+</a:t>
              </a:r>
            </a:p>
            <a:p>
              <a:pPr eaLnBrk="0" hangingPunct="0"/>
              <a:r>
                <a:rPr lang="en-US" altLang="en-US" sz="1200" dirty="0">
                  <a:latin typeface="Times New Roman" panose="02020603050405020304" pitchFamily="18" charset="0"/>
                </a:rPr>
                <a:t>++++</a:t>
              </a:r>
            </a:p>
          </p:txBody>
        </p:sp>
        <p:sp>
          <p:nvSpPr>
            <p:cNvPr id="27654" name="Rectangle 6"/>
            <p:cNvSpPr>
              <a:spLocks noChangeArrowheads="1"/>
            </p:cNvSpPr>
            <p:nvPr/>
          </p:nvSpPr>
          <p:spPr bwMode="auto">
            <a:xfrm>
              <a:off x="3993" y="1253"/>
              <a:ext cx="146" cy="176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</a:t>
              </a:r>
            </a:p>
            <a:p>
              <a:pPr eaLnBrk="0" hangingPunct="0"/>
              <a:r>
                <a:rPr lang="en-US" altLang="en-US" sz="1200">
                  <a:latin typeface="Times New Roman" panose="02020603050405020304" pitchFamily="18" charset="0"/>
                </a:rPr>
                <a:t>----</a:t>
              </a:r>
            </a:p>
          </p:txBody>
        </p:sp>
      </p:grpSp>
      <p:grpSp>
        <p:nvGrpSpPr>
          <p:cNvPr id="27681" name="Group 33"/>
          <p:cNvGrpSpPr>
            <a:grpSpLocks/>
          </p:cNvGrpSpPr>
          <p:nvPr/>
        </p:nvGrpSpPr>
        <p:grpSpPr bwMode="auto">
          <a:xfrm>
            <a:off x="2625725" y="3138488"/>
            <a:ext cx="3714750" cy="2286000"/>
            <a:chOff x="1855" y="1977"/>
            <a:chExt cx="2002" cy="1440"/>
          </a:xfrm>
        </p:grpSpPr>
        <p:sp>
          <p:nvSpPr>
            <p:cNvPr id="27655" name="Line 7"/>
            <p:cNvSpPr>
              <a:spLocks noChangeShapeType="1"/>
            </p:cNvSpPr>
            <p:nvPr/>
          </p:nvSpPr>
          <p:spPr bwMode="auto">
            <a:xfrm>
              <a:off x="1855" y="1977"/>
              <a:ext cx="198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6" name="Line 8"/>
            <p:cNvSpPr>
              <a:spLocks noChangeShapeType="1"/>
            </p:cNvSpPr>
            <p:nvPr/>
          </p:nvSpPr>
          <p:spPr bwMode="auto">
            <a:xfrm>
              <a:off x="1859" y="3417"/>
              <a:ext cx="198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7" name="Line 9"/>
            <p:cNvSpPr>
              <a:spLocks noChangeShapeType="1"/>
            </p:cNvSpPr>
            <p:nvPr/>
          </p:nvSpPr>
          <p:spPr bwMode="auto">
            <a:xfrm>
              <a:off x="1855" y="3129"/>
              <a:ext cx="198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8" name="Line 10"/>
            <p:cNvSpPr>
              <a:spLocks noChangeShapeType="1"/>
            </p:cNvSpPr>
            <p:nvPr/>
          </p:nvSpPr>
          <p:spPr bwMode="auto">
            <a:xfrm>
              <a:off x="1872" y="2841"/>
              <a:ext cx="198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59" name="Line 11"/>
            <p:cNvSpPr>
              <a:spLocks noChangeShapeType="1"/>
            </p:cNvSpPr>
            <p:nvPr/>
          </p:nvSpPr>
          <p:spPr bwMode="auto">
            <a:xfrm>
              <a:off x="1872" y="2553"/>
              <a:ext cx="198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0" name="Line 12"/>
            <p:cNvSpPr>
              <a:spLocks noChangeShapeType="1"/>
            </p:cNvSpPr>
            <p:nvPr/>
          </p:nvSpPr>
          <p:spPr bwMode="auto">
            <a:xfrm>
              <a:off x="1855" y="2265"/>
              <a:ext cx="198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7682" name="Group 34"/>
          <p:cNvGrpSpPr>
            <a:grpSpLocks/>
          </p:cNvGrpSpPr>
          <p:nvPr/>
        </p:nvGrpSpPr>
        <p:grpSpPr bwMode="auto">
          <a:xfrm>
            <a:off x="3077816" y="2792413"/>
            <a:ext cx="2743200" cy="3178175"/>
            <a:chOff x="1872" y="1759"/>
            <a:chExt cx="1728" cy="2002"/>
          </a:xfrm>
        </p:grpSpPr>
        <p:sp>
          <p:nvSpPr>
            <p:cNvPr id="27664" name="Line 16"/>
            <p:cNvSpPr>
              <a:spLocks noChangeShapeType="1"/>
            </p:cNvSpPr>
            <p:nvPr/>
          </p:nvSpPr>
          <p:spPr bwMode="auto">
            <a:xfrm rot="5400000">
              <a:off x="879" y="2752"/>
              <a:ext cx="1985" cy="0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5" name="Line 17"/>
            <p:cNvSpPr>
              <a:spLocks noChangeShapeType="1"/>
            </p:cNvSpPr>
            <p:nvPr/>
          </p:nvSpPr>
          <p:spPr bwMode="auto">
            <a:xfrm rot="5400000">
              <a:off x="1743" y="2752"/>
              <a:ext cx="1985" cy="0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6" name="Line 18"/>
            <p:cNvSpPr>
              <a:spLocks noChangeShapeType="1"/>
            </p:cNvSpPr>
            <p:nvPr/>
          </p:nvSpPr>
          <p:spPr bwMode="auto">
            <a:xfrm rot="5400000">
              <a:off x="1455" y="2752"/>
              <a:ext cx="1985" cy="0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7" name="Line 19"/>
            <p:cNvSpPr>
              <a:spLocks noChangeShapeType="1"/>
            </p:cNvSpPr>
            <p:nvPr/>
          </p:nvSpPr>
          <p:spPr bwMode="auto">
            <a:xfrm rot="5400000">
              <a:off x="2031" y="2769"/>
              <a:ext cx="1985" cy="0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8" name="Line 20"/>
            <p:cNvSpPr>
              <a:spLocks noChangeShapeType="1"/>
            </p:cNvSpPr>
            <p:nvPr/>
          </p:nvSpPr>
          <p:spPr bwMode="auto">
            <a:xfrm rot="5400000">
              <a:off x="1167" y="2752"/>
              <a:ext cx="1985" cy="0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69" name="Line 21"/>
            <p:cNvSpPr>
              <a:spLocks noChangeShapeType="1"/>
            </p:cNvSpPr>
            <p:nvPr/>
          </p:nvSpPr>
          <p:spPr bwMode="auto">
            <a:xfrm rot="5400000">
              <a:off x="2607" y="2752"/>
              <a:ext cx="1985" cy="0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670" name="Line 22"/>
            <p:cNvSpPr>
              <a:spLocks noChangeShapeType="1"/>
            </p:cNvSpPr>
            <p:nvPr/>
          </p:nvSpPr>
          <p:spPr bwMode="auto">
            <a:xfrm rot="5400000">
              <a:off x="2319" y="2769"/>
              <a:ext cx="1985" cy="0"/>
            </a:xfrm>
            <a:prstGeom prst="line">
              <a:avLst/>
            </a:prstGeom>
            <a:noFill/>
            <a:ln w="25400">
              <a:solidFill>
                <a:schemeClr val="folHlink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671" name="Text Box 23"/>
          <p:cNvSpPr txBox="1">
            <a:spLocks noChangeArrowheads="1"/>
          </p:cNvSpPr>
          <p:nvPr/>
        </p:nvSpPr>
        <p:spPr bwMode="auto">
          <a:xfrm>
            <a:off x="1371600" y="6182136"/>
            <a:ext cx="2438400" cy="53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r>
              <a:rPr lang="en-US" altLang="en-US" sz="1600" b="1" dirty="0"/>
              <a:t>Decreasing Electric Potential / Voltage</a:t>
            </a:r>
          </a:p>
        </p:txBody>
      </p:sp>
      <p:sp>
        <p:nvSpPr>
          <p:cNvPr id="27672" name="AutoShape 24"/>
          <p:cNvSpPr>
            <a:spLocks noChangeArrowheads="1"/>
          </p:cNvSpPr>
          <p:nvPr/>
        </p:nvSpPr>
        <p:spPr bwMode="auto">
          <a:xfrm>
            <a:off x="3810000" y="6486936"/>
            <a:ext cx="2438400" cy="152400"/>
          </a:xfrm>
          <a:prstGeom prst="rightArrow">
            <a:avLst>
              <a:gd name="adj1" fmla="val 50000"/>
              <a:gd name="adj2" fmla="val 400000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en-US">
              <a:solidFill>
                <a:srgbClr val="990033"/>
              </a:solidFill>
            </a:endParaRPr>
          </a:p>
        </p:txBody>
      </p:sp>
      <p:grpSp>
        <p:nvGrpSpPr>
          <p:cNvPr id="27676" name="Group 28"/>
          <p:cNvGrpSpPr>
            <a:grpSpLocks/>
          </p:cNvGrpSpPr>
          <p:nvPr/>
        </p:nvGrpSpPr>
        <p:grpSpPr bwMode="auto">
          <a:xfrm>
            <a:off x="460512" y="2565400"/>
            <a:ext cx="2593975" cy="862013"/>
            <a:chOff x="240" y="1616"/>
            <a:chExt cx="1634" cy="543"/>
          </a:xfrm>
        </p:grpSpPr>
        <p:sp>
          <p:nvSpPr>
            <p:cNvPr id="27673" name="Text Box 25"/>
            <p:cNvSpPr txBox="1">
              <a:spLocks noChangeArrowheads="1"/>
            </p:cNvSpPr>
            <p:nvPr/>
          </p:nvSpPr>
          <p:spPr bwMode="auto">
            <a:xfrm>
              <a:off x="240" y="1824"/>
              <a:ext cx="1350" cy="3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en-US" altLang="en-US" sz="1600" b="1" dirty="0">
                  <a:solidFill>
                    <a:srgbClr val="990033"/>
                  </a:solidFill>
                </a:rPr>
                <a:t>Lines of Equipotential</a:t>
              </a:r>
            </a:p>
          </p:txBody>
        </p:sp>
        <p:sp>
          <p:nvSpPr>
            <p:cNvPr id="27674" name="Freeform 26"/>
            <p:cNvSpPr>
              <a:spLocks/>
            </p:cNvSpPr>
            <p:nvPr/>
          </p:nvSpPr>
          <p:spPr bwMode="auto">
            <a:xfrm flipH="1">
              <a:off x="960" y="1616"/>
              <a:ext cx="914" cy="304"/>
            </a:xfrm>
            <a:custGeom>
              <a:avLst/>
              <a:gdLst>
                <a:gd name="T0" fmla="*/ 914 w 914"/>
                <a:gd name="T1" fmla="*/ 304 h 304"/>
                <a:gd name="T2" fmla="*/ 439 w 914"/>
                <a:gd name="T3" fmla="*/ 3 h 304"/>
                <a:gd name="T4" fmla="*/ 0 w 914"/>
                <a:gd name="T5" fmla="*/ 286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14" h="304">
                  <a:moveTo>
                    <a:pt x="914" y="304"/>
                  </a:moveTo>
                  <a:cubicBezTo>
                    <a:pt x="752" y="155"/>
                    <a:pt x="591" y="6"/>
                    <a:pt x="439" y="3"/>
                  </a:cubicBezTo>
                  <a:cubicBezTo>
                    <a:pt x="287" y="0"/>
                    <a:pt x="78" y="222"/>
                    <a:pt x="0" y="286"/>
                  </a:cubicBezTo>
                </a:path>
              </a:pathLst>
            </a:custGeom>
            <a:noFill/>
            <a:ln w="9525" cap="flat" cmpd="sng">
              <a:solidFill>
                <a:srgbClr val="990033"/>
              </a:solidFill>
              <a:prstDash val="solid"/>
              <a:miter lim="800000"/>
              <a:headEnd type="none" w="med" len="med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7680" name="Group 32"/>
          <p:cNvGrpSpPr>
            <a:grpSpLocks/>
          </p:cNvGrpSpPr>
          <p:nvPr/>
        </p:nvGrpSpPr>
        <p:grpSpPr bwMode="auto">
          <a:xfrm>
            <a:off x="5816600" y="4052888"/>
            <a:ext cx="3111500" cy="1765300"/>
            <a:chOff x="3664" y="2553"/>
            <a:chExt cx="1960" cy="1112"/>
          </a:xfrm>
        </p:grpSpPr>
        <p:sp>
          <p:nvSpPr>
            <p:cNvPr id="27679" name="Rectangle 31"/>
            <p:cNvSpPr>
              <a:spLocks noChangeArrowheads="1"/>
            </p:cNvSpPr>
            <p:nvPr/>
          </p:nvSpPr>
          <p:spPr bwMode="auto">
            <a:xfrm>
              <a:off x="3664" y="2553"/>
              <a:ext cx="72" cy="6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7677" name="Text Box 29"/>
            <p:cNvSpPr txBox="1">
              <a:spLocks noChangeArrowheads="1"/>
            </p:cNvSpPr>
            <p:nvPr/>
          </p:nvSpPr>
          <p:spPr bwMode="auto">
            <a:xfrm>
              <a:off x="4274" y="2592"/>
              <a:ext cx="1350" cy="10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en-US" altLang="en-US" sz="1600" b="1" dirty="0">
                  <a:solidFill>
                    <a:schemeClr val="hlink"/>
                  </a:solidFill>
                </a:rPr>
                <a:t>Note: Electric field lines and lines of equipotential intersect at right angles.</a:t>
              </a:r>
            </a:p>
          </p:txBody>
        </p:sp>
        <p:sp>
          <p:nvSpPr>
            <p:cNvPr id="27678" name="Freeform 30"/>
            <p:cNvSpPr>
              <a:spLocks/>
            </p:cNvSpPr>
            <p:nvPr/>
          </p:nvSpPr>
          <p:spPr bwMode="auto">
            <a:xfrm>
              <a:off x="3695" y="2615"/>
              <a:ext cx="621" cy="465"/>
            </a:xfrm>
            <a:custGeom>
              <a:avLst/>
              <a:gdLst>
                <a:gd name="T0" fmla="*/ 621 w 621"/>
                <a:gd name="T1" fmla="*/ 429 h 465"/>
                <a:gd name="T2" fmla="*/ 164 w 621"/>
                <a:gd name="T3" fmla="*/ 393 h 465"/>
                <a:gd name="T4" fmla="*/ 0 w 621"/>
                <a:gd name="T5" fmla="*/ 0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21" h="465">
                  <a:moveTo>
                    <a:pt x="621" y="429"/>
                  </a:moveTo>
                  <a:cubicBezTo>
                    <a:pt x="444" y="447"/>
                    <a:pt x="268" y="465"/>
                    <a:pt x="164" y="393"/>
                  </a:cubicBezTo>
                  <a:cubicBezTo>
                    <a:pt x="60" y="321"/>
                    <a:pt x="23" y="8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F956CA9F-3C31-47C1-8AF3-CC3C5333B6CD}"/>
                  </a:ext>
                </a:extLst>
              </p:cNvPr>
              <p:cNvSpPr/>
              <p:nvPr/>
            </p:nvSpPr>
            <p:spPr>
              <a:xfrm>
                <a:off x="355740" y="3929352"/>
                <a:ext cx="1615729" cy="461665"/>
              </a:xfrm>
              <a:prstGeom prst="rect">
                <a:avLst/>
              </a:prstGeom>
              <a:solidFill>
                <a:srgbClr val="FFFF66"/>
              </a:solidFill>
              <a:ln>
                <a:solidFill>
                  <a:srgbClr val="990033"/>
                </a:solidFill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20000"/>
                  </a:spcBef>
                  <a:buClr>
                    <a:schemeClr val="hlink"/>
                  </a:buClr>
                  <a:buSzPct val="75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0" i="1" dirty="0" smtClean="0">
                          <a:solidFill>
                            <a:schemeClr val="folHlink"/>
                          </a:solidFill>
                          <a:latin typeface="Cambria Math" panose="02040503050406030204" pitchFamily="18" charset="0"/>
                          <a:sym typeface="MT Symbol" pitchFamily="82" charset="2"/>
                        </a:rPr>
                        <m:t>𝑉</m:t>
                      </m:r>
                      <m:r>
                        <a:rPr lang="en-US" altLang="en-US" b="0" i="1" dirty="0" smtClean="0">
                          <a:solidFill>
                            <a:schemeClr val="folHlink"/>
                          </a:solidFill>
                          <a:latin typeface="Cambria Math" panose="02040503050406030204" pitchFamily="18" charset="0"/>
                          <a:sym typeface="MT Symbol" pitchFamily="82" charset="2"/>
                        </a:rPr>
                        <m:t>=</m:t>
                      </m:r>
                      <m:r>
                        <a:rPr lang="en-US" altLang="en-US" b="0" i="1" dirty="0" smtClean="0">
                          <a:solidFill>
                            <a:schemeClr val="folHlink"/>
                          </a:solidFill>
                          <a:latin typeface="Cambria Math" panose="02040503050406030204" pitchFamily="18" charset="0"/>
                          <a:sym typeface="MT Symbol" pitchFamily="82" charset="2"/>
                        </a:rPr>
                        <m:t>𝐸𝑑</m:t>
                      </m:r>
                    </m:oMath>
                  </m:oMathPara>
                </a14:m>
                <a:endParaRPr lang="en-US" altLang="en-US" i="1" dirty="0">
                  <a:solidFill>
                    <a:schemeClr val="folHlink"/>
                  </a:solidFill>
                  <a:latin typeface="Times New Roman" panose="02020603050405020304" pitchFamily="18" charset="0"/>
                  <a:sym typeface="MT Symbol" pitchFamily="82" charset="2"/>
                </a:endParaRPr>
              </a:p>
            </p:txBody>
          </p:sp>
        </mc:Choice>
        <mc:Fallback xmlns="">
          <p:sp>
            <p:nvSpPr>
              <p:cNvPr id="33" name="Rectangle 32">
                <a:extLst>
                  <a:ext uri="{FF2B5EF4-FFF2-40B4-BE49-F238E27FC236}">
                    <a16:creationId xmlns:a16="http://schemas.microsoft.com/office/drawing/2014/main" id="{F956CA9F-3C31-47C1-8AF3-CC3C5333B6C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740" y="3929352"/>
                <a:ext cx="1615729" cy="46166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rgbClr val="990033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0BED87A5-D0BA-4623-9CCF-A5A42F3E5FF3}"/>
              </a:ext>
            </a:extLst>
          </p:cNvPr>
          <p:cNvGrpSpPr/>
          <p:nvPr/>
        </p:nvGrpSpPr>
        <p:grpSpPr>
          <a:xfrm>
            <a:off x="15038" y="4506174"/>
            <a:ext cx="2252163" cy="1429488"/>
            <a:chOff x="-254748" y="4510088"/>
            <a:chExt cx="2252163" cy="1429488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DCD57EA7-28B7-460A-B519-AF17FC34AB9B}"/>
                </a:ext>
              </a:extLst>
            </p:cNvPr>
            <p:cNvSpPr/>
            <p:nvPr/>
          </p:nvSpPr>
          <p:spPr bwMode="auto">
            <a:xfrm>
              <a:off x="-196259" y="4510088"/>
              <a:ext cx="2192190" cy="1425574"/>
            </a:xfrm>
            <a:prstGeom prst="rect">
              <a:avLst/>
            </a:prstGeom>
            <a:solidFill>
              <a:srgbClr val="FFFF66"/>
            </a:solidFill>
            <a:ln w="9525" cap="flat" cmpd="sng" algn="ctr">
              <a:solidFill>
                <a:srgbClr val="990033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endParaRPr>
            </a:p>
          </p:txBody>
        </p: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937B9D64-8CFF-47F0-868A-67B32C08C75C}"/>
                </a:ext>
              </a:extLst>
            </p:cNvPr>
            <p:cNvGrpSpPr/>
            <p:nvPr/>
          </p:nvGrpSpPr>
          <p:grpSpPr>
            <a:xfrm>
              <a:off x="-196259" y="4569571"/>
              <a:ext cx="1941321" cy="1367838"/>
              <a:chOff x="-196259" y="4569571"/>
              <a:chExt cx="1941321" cy="1367838"/>
            </a:xfrm>
          </p:grpSpPr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AADAF8AF-5210-4B61-9B96-B7485DBBAA67}"/>
                  </a:ext>
                </a:extLst>
              </p:cNvPr>
              <p:cNvCxnSpPr/>
              <p:nvPr/>
            </p:nvCxnSpPr>
            <p:spPr bwMode="auto">
              <a:xfrm>
                <a:off x="189258" y="4569571"/>
                <a:ext cx="0" cy="109728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C3A0A1E1-CDDD-4D99-95EE-72CAD86D46A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6200000">
                <a:off x="967822" y="4360845"/>
                <a:ext cx="0" cy="155448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76D975AE-7399-4314-AA37-BE3E0DA80E1D}"/>
                  </a:ext>
                </a:extLst>
              </p:cNvPr>
              <p:cNvSpPr txBox="1"/>
              <p:nvPr/>
            </p:nvSpPr>
            <p:spPr>
              <a:xfrm>
                <a:off x="-196259" y="4953554"/>
                <a:ext cx="3417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>
                    <a:solidFill>
                      <a:srgbClr val="002060"/>
                    </a:solidFill>
                  </a:rPr>
                  <a:t>V</a:t>
                </a:r>
              </a:p>
            </p:txBody>
          </p:sp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B0809F5D-B0DD-4A75-A947-1540CA2727C0}"/>
                  </a:ext>
                </a:extLst>
              </p:cNvPr>
              <p:cNvSpPr txBox="1"/>
              <p:nvPr/>
            </p:nvSpPr>
            <p:spPr>
              <a:xfrm>
                <a:off x="-32506" y="5691188"/>
                <a:ext cx="437940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000" dirty="0">
                    <a:solidFill>
                      <a:srgbClr val="002060"/>
                    </a:solidFill>
                  </a:rPr>
                  <a:t>s=0</a:t>
                </a:r>
              </a:p>
            </p:txBody>
          </p:sp>
        </p:grp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648109DA-BAC5-4B9B-AC08-599232D3B0E2}"/>
                </a:ext>
              </a:extLst>
            </p:cNvPr>
            <p:cNvSpPr txBox="1"/>
            <p:nvPr/>
          </p:nvSpPr>
          <p:spPr>
            <a:xfrm>
              <a:off x="1275338" y="5693355"/>
              <a:ext cx="436338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rgbClr val="002060"/>
                  </a:solidFill>
                </a:rPr>
                <a:t>s=d</a:t>
              </a:r>
            </a:p>
          </p:txBody>
        </p: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EACC1B9C-35F7-4CE0-942A-42B8EACD83EE}"/>
                </a:ext>
              </a:extLst>
            </p:cNvPr>
            <p:cNvCxnSpPr>
              <a:cxnSpLocks/>
            </p:cNvCxnSpPr>
            <p:nvPr/>
          </p:nvCxnSpPr>
          <p:spPr bwMode="auto">
            <a:xfrm rot="14280000">
              <a:off x="841929" y="4380724"/>
              <a:ext cx="0" cy="155448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343D690E-E756-4E45-837D-B4EE47735E71}"/>
                </a:ext>
              </a:extLst>
            </p:cNvPr>
            <p:cNvCxnSpPr>
              <a:cxnSpLocks/>
            </p:cNvCxnSpPr>
            <p:nvPr/>
          </p:nvCxnSpPr>
          <p:spPr bwMode="auto">
            <a:xfrm rot="16200000">
              <a:off x="185413" y="4695718"/>
              <a:ext cx="0" cy="9144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F6CC570F-62FF-4D67-93E3-84E6E2AE6712}"/>
                </a:ext>
              </a:extLst>
            </p:cNvPr>
            <p:cNvCxnSpPr>
              <a:cxnSpLocks/>
            </p:cNvCxnSpPr>
            <p:nvPr/>
          </p:nvCxnSpPr>
          <p:spPr bwMode="auto">
            <a:xfrm rot="16200000">
              <a:off x="191900" y="5514462"/>
              <a:ext cx="0" cy="9144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id="{616043DE-F84C-4704-ADA6-6E5F8333F6F9}"/>
                </a:ext>
              </a:extLst>
            </p:cNvPr>
            <p:cNvSpPr txBox="1"/>
            <p:nvPr/>
          </p:nvSpPr>
          <p:spPr>
            <a:xfrm>
              <a:off x="-213850" y="5425276"/>
              <a:ext cx="41229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rgbClr val="990033"/>
                  </a:solidFill>
                </a:rPr>
                <a:t>-4V</a:t>
              </a:r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3A21469F-AE19-49B0-90D1-DAD9DCB26C4E}"/>
                </a:ext>
              </a:extLst>
            </p:cNvPr>
            <p:cNvSpPr txBox="1"/>
            <p:nvPr/>
          </p:nvSpPr>
          <p:spPr>
            <a:xfrm>
              <a:off x="-254748" y="4618327"/>
              <a:ext cx="45878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rgbClr val="990033"/>
                  </a:solidFill>
                </a:rPr>
                <a:t>+4V</a:t>
              </a:r>
            </a:p>
          </p:txBody>
        </p: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B627CB8E-C3F3-4F64-B7E2-23F5A7AFD6DD}"/>
                </a:ext>
              </a:extLst>
            </p:cNvPr>
            <p:cNvCxnSpPr>
              <a:cxnSpLocks/>
            </p:cNvCxnSpPr>
            <p:nvPr/>
          </p:nvCxnSpPr>
          <p:spPr bwMode="auto">
            <a:xfrm rot="10800000">
              <a:off x="1492161" y="5092934"/>
              <a:ext cx="0" cy="91440"/>
            </a:xfrm>
            <a:prstGeom prst="line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44360708-2AB0-4F0E-9143-304AA677A2E2}"/>
                </a:ext>
              </a:extLst>
            </p:cNvPr>
            <p:cNvSpPr txBox="1"/>
            <p:nvPr/>
          </p:nvSpPr>
          <p:spPr>
            <a:xfrm>
              <a:off x="1692523" y="4955175"/>
              <a:ext cx="3048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2060"/>
                  </a:solidFill>
                </a:rPr>
                <a:t>s</a:t>
              </a: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74CE4039-FF0C-4851-BE29-807C26170061}"/>
              </a:ext>
            </a:extLst>
          </p:cNvPr>
          <p:cNvGrpSpPr/>
          <p:nvPr/>
        </p:nvGrpSpPr>
        <p:grpSpPr>
          <a:xfrm>
            <a:off x="2184033" y="5969070"/>
            <a:ext cx="4451790" cy="253039"/>
            <a:chOff x="2184033" y="5969070"/>
            <a:chExt cx="4451790" cy="253039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E9C175B9-3E4F-4698-AE38-9A1FC2AFEE7B}"/>
                </a:ext>
              </a:extLst>
            </p:cNvPr>
            <p:cNvSpPr txBox="1"/>
            <p:nvPr/>
          </p:nvSpPr>
          <p:spPr>
            <a:xfrm>
              <a:off x="2184033" y="5969423"/>
              <a:ext cx="45878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rgbClr val="990033"/>
                  </a:solidFill>
                </a:rPr>
                <a:t>+4V</a:t>
              </a:r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6DC06C70-3D0E-43F4-ACD6-EFC0778E3554}"/>
                </a:ext>
              </a:extLst>
            </p:cNvPr>
            <p:cNvSpPr txBox="1"/>
            <p:nvPr/>
          </p:nvSpPr>
          <p:spPr>
            <a:xfrm>
              <a:off x="6223531" y="5969423"/>
              <a:ext cx="41229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rgbClr val="990033"/>
                  </a:solidFill>
                </a:rPr>
                <a:t>-4V</a:t>
              </a:r>
            </a:p>
          </p:txBody>
        </p:sp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AA45B00B-F817-4D7A-9E4C-B67952791F55}"/>
                </a:ext>
              </a:extLst>
            </p:cNvPr>
            <p:cNvSpPr txBox="1"/>
            <p:nvPr/>
          </p:nvSpPr>
          <p:spPr>
            <a:xfrm>
              <a:off x="2793561" y="5970927"/>
              <a:ext cx="45878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rgbClr val="990033"/>
                  </a:solidFill>
                </a:rPr>
                <a:t>+3V</a:t>
              </a:r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3A1EE0FF-46ED-49FB-8EEB-AFCC2F35566B}"/>
                </a:ext>
              </a:extLst>
            </p:cNvPr>
            <p:cNvSpPr txBox="1"/>
            <p:nvPr/>
          </p:nvSpPr>
          <p:spPr>
            <a:xfrm>
              <a:off x="3252341" y="5974016"/>
              <a:ext cx="45878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rgbClr val="990033"/>
                  </a:solidFill>
                </a:rPr>
                <a:t>+2V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F4603654-A9B8-4B11-AAC2-B3AB649A0993}"/>
                </a:ext>
              </a:extLst>
            </p:cNvPr>
            <p:cNvSpPr txBox="1"/>
            <p:nvPr/>
          </p:nvSpPr>
          <p:spPr>
            <a:xfrm>
              <a:off x="3719181" y="5974016"/>
              <a:ext cx="45878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rgbClr val="990033"/>
                  </a:solidFill>
                </a:rPr>
                <a:t>+1V</a:t>
              </a: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7991F858-E129-4932-A769-76E9301475D3}"/>
                </a:ext>
              </a:extLst>
            </p:cNvPr>
            <p:cNvSpPr txBox="1"/>
            <p:nvPr/>
          </p:nvSpPr>
          <p:spPr>
            <a:xfrm>
              <a:off x="4675937" y="5971945"/>
              <a:ext cx="41229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rgbClr val="990033"/>
                  </a:solidFill>
                </a:rPr>
                <a:t>-1V</a:t>
              </a:r>
            </a:p>
          </p:txBody>
        </p:sp>
        <p:sp>
          <p:nvSpPr>
            <p:cNvPr id="54" name="TextBox 53">
              <a:extLst>
                <a:ext uri="{FF2B5EF4-FFF2-40B4-BE49-F238E27FC236}">
                  <a16:creationId xmlns:a16="http://schemas.microsoft.com/office/drawing/2014/main" id="{64EB7DD8-0A8B-47C8-9292-11FFF2164FE8}"/>
                </a:ext>
              </a:extLst>
            </p:cNvPr>
            <p:cNvSpPr txBox="1"/>
            <p:nvPr/>
          </p:nvSpPr>
          <p:spPr>
            <a:xfrm>
              <a:off x="5136715" y="5969070"/>
              <a:ext cx="41229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rgbClr val="990033"/>
                  </a:solidFill>
                </a:rPr>
                <a:t>-2V</a:t>
              </a:r>
            </a:p>
          </p:txBody>
        </p:sp>
        <p:sp>
          <p:nvSpPr>
            <p:cNvPr id="55" name="TextBox 54">
              <a:extLst>
                <a:ext uri="{FF2B5EF4-FFF2-40B4-BE49-F238E27FC236}">
                  <a16:creationId xmlns:a16="http://schemas.microsoft.com/office/drawing/2014/main" id="{EAD5EAC0-D0D0-4218-93DF-B98A3C8D788A}"/>
                </a:ext>
              </a:extLst>
            </p:cNvPr>
            <p:cNvSpPr txBox="1"/>
            <p:nvPr/>
          </p:nvSpPr>
          <p:spPr>
            <a:xfrm>
              <a:off x="5591731" y="5975888"/>
              <a:ext cx="412292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rgbClr val="990033"/>
                  </a:solidFill>
                </a:rPr>
                <a:t>-3V</a:t>
              </a:r>
            </a:p>
          </p:txBody>
        </p:sp>
        <p:sp>
          <p:nvSpPr>
            <p:cNvPr id="56" name="TextBox 55">
              <a:extLst>
                <a:ext uri="{FF2B5EF4-FFF2-40B4-BE49-F238E27FC236}">
                  <a16:creationId xmlns:a16="http://schemas.microsoft.com/office/drawing/2014/main" id="{3AB9C130-8659-497A-B73F-FF78D4EFF587}"/>
                </a:ext>
              </a:extLst>
            </p:cNvPr>
            <p:cNvSpPr txBox="1"/>
            <p:nvPr/>
          </p:nvSpPr>
          <p:spPr>
            <a:xfrm>
              <a:off x="4275182" y="5973248"/>
              <a:ext cx="354584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solidFill>
                    <a:srgbClr val="990033"/>
                  </a:solidFill>
                </a:rPr>
                <a:t>0V</a:t>
              </a:r>
            </a:p>
          </p:txBody>
        </p:sp>
      </p:grpSp>
      <p:sp>
        <p:nvSpPr>
          <p:cNvPr id="8" name="Rectangle 7">
            <a:extLst>
              <a:ext uri="{FF2B5EF4-FFF2-40B4-BE49-F238E27FC236}">
                <a16:creationId xmlns:a16="http://schemas.microsoft.com/office/drawing/2014/main" id="{7900C687-79C2-47E0-9362-CE55C418610E}"/>
              </a:ext>
            </a:extLst>
          </p:cNvPr>
          <p:cNvSpPr/>
          <p:nvPr/>
        </p:nvSpPr>
        <p:spPr bwMode="auto">
          <a:xfrm>
            <a:off x="2610361" y="4929521"/>
            <a:ext cx="3730752" cy="541221"/>
          </a:xfrm>
          <a:prstGeom prst="rect">
            <a:avLst/>
          </a:prstGeom>
          <a:solidFill>
            <a:schemeClr val="accent3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endParaRP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C3AFB38-283E-41AA-8212-EE0D87663B8B}"/>
              </a:ext>
            </a:extLst>
          </p:cNvPr>
          <p:cNvCxnSpPr/>
          <p:nvPr/>
        </p:nvCxnSpPr>
        <p:spPr bwMode="auto">
          <a:xfrm>
            <a:off x="2617097" y="5211611"/>
            <a:ext cx="3716718" cy="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2060"/>
            </a:solidFill>
            <a:prstDash val="solid"/>
            <a:miter lim="800000"/>
            <a:headEnd type="triangle"/>
            <a:tailEnd type="stealth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42F896EA-26C1-4E53-94DD-B250F1D07FF1}"/>
                  </a:ext>
                </a:extLst>
              </p:cNvPr>
              <p:cNvSpPr/>
              <p:nvPr/>
            </p:nvSpPr>
            <p:spPr>
              <a:xfrm>
                <a:off x="4280607" y="4977506"/>
                <a:ext cx="361259" cy="461665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20000"/>
                  </a:spcBef>
                  <a:buClr>
                    <a:schemeClr val="hlink"/>
                  </a:buClr>
                  <a:buSzPct val="75000"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altLang="en-US" b="0" i="1" dirty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sym typeface="MT Symbol" pitchFamily="82" charset="2"/>
                        </a:rPr>
                        <m:t>𝑑</m:t>
                      </m:r>
                    </m:oMath>
                  </m:oMathPara>
                </a14:m>
                <a:endParaRPr lang="en-US" altLang="en-US" i="1" dirty="0">
                  <a:solidFill>
                    <a:srgbClr val="002060"/>
                  </a:solidFill>
                  <a:latin typeface="Times New Roman" panose="02020603050405020304" pitchFamily="18" charset="0"/>
                  <a:sym typeface="MT Symbol" pitchFamily="82" charset="2"/>
                </a:endParaRPr>
              </a:p>
            </p:txBody>
          </p:sp>
        </mc:Choice>
        <mc:Fallback xmlns=""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42F896EA-26C1-4E53-94DD-B250F1D07FF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0607" y="4977506"/>
                <a:ext cx="361259" cy="461665"/>
              </a:xfrm>
              <a:prstGeom prst="rect">
                <a:avLst/>
              </a:prstGeom>
              <a:blipFill>
                <a:blip r:embed="rId3"/>
                <a:stretch>
                  <a:fillRect l="-5085" r="-508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withGroup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27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8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7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withGroup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27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3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27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27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36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276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276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27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27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6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76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500"/>
                            </p:stCondLst>
                            <p:childTnLst>
                              <p:par>
                                <p:cTn id="4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276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276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1500"/>
                            </p:stCondLst>
                            <p:childTnLst>
                              <p:par>
                                <p:cTn id="5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276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0" fill="hold"/>
                                        <p:tgtEl>
                                          <p:spTgt spid="276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2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37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37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250"/>
                            </p:stCondLst>
                            <p:childTnLst>
                              <p:par>
                                <p:cTn id="68" presetID="15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/>
      <p:bldP spid="27662" grpId="0"/>
      <p:bldP spid="27663" grpId="0" animBg="1"/>
      <p:bldP spid="27671" grpId="0"/>
      <p:bldP spid="27672" grpId="0" animBg="1"/>
      <p:bldP spid="33" grpId="0" animBg="1"/>
      <p:bldP spid="8" grpId="0" animBg="1"/>
      <p:bldP spid="6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/>
          <a:lstStyle/>
          <a:p>
            <a:r>
              <a:rPr lang="en-US" altLang="en-US" sz="4000"/>
              <a:t>Equipotential Lines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33463" y="1905000"/>
            <a:ext cx="8110537" cy="4191000"/>
          </a:xfrm>
        </p:spPr>
        <p:txBody>
          <a:bodyPr/>
          <a:lstStyle/>
          <a:p>
            <a:r>
              <a:rPr lang="en-US" altLang="en-US" dirty="0"/>
              <a:t>Point Charge</a:t>
            </a:r>
          </a:p>
        </p:txBody>
      </p:sp>
      <p:grpSp>
        <p:nvGrpSpPr>
          <p:cNvPr id="28701" name="Group 29"/>
          <p:cNvGrpSpPr>
            <a:grpSpLocks/>
          </p:cNvGrpSpPr>
          <p:nvPr/>
        </p:nvGrpSpPr>
        <p:grpSpPr bwMode="auto">
          <a:xfrm>
            <a:off x="2438400" y="2317750"/>
            <a:ext cx="4089400" cy="4083050"/>
            <a:chOff x="1536" y="1460"/>
            <a:chExt cx="2576" cy="2572"/>
          </a:xfrm>
        </p:grpSpPr>
        <p:grpSp>
          <p:nvGrpSpPr>
            <p:cNvPr id="28699" name="Group 27"/>
            <p:cNvGrpSpPr>
              <a:grpSpLocks/>
            </p:cNvGrpSpPr>
            <p:nvPr/>
          </p:nvGrpSpPr>
          <p:grpSpPr bwMode="auto">
            <a:xfrm>
              <a:off x="1680" y="1632"/>
              <a:ext cx="2263" cy="2263"/>
              <a:chOff x="1680" y="1632"/>
              <a:chExt cx="2263" cy="2263"/>
            </a:xfrm>
          </p:grpSpPr>
          <p:sp>
            <p:nvSpPr>
              <p:cNvPr id="28677" name="Oval 5"/>
              <p:cNvSpPr>
                <a:spLocks noChangeAspect="1" noChangeArrowheads="1"/>
              </p:cNvSpPr>
              <p:nvPr/>
            </p:nvSpPr>
            <p:spPr bwMode="auto">
              <a:xfrm>
                <a:off x="2496" y="2421"/>
                <a:ext cx="651" cy="651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0000FF"/>
                  </a:gs>
                </a:gsLst>
                <a:path path="shape">
                  <a:fillToRect l="50000" t="50000" r="50000" b="50000"/>
                </a:path>
              </a:gradFill>
              <a:ln w="9525">
                <a:solidFill>
                  <a:srgbClr val="0000FF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+</a:t>
                </a:r>
              </a:p>
            </p:txBody>
          </p:sp>
          <p:sp>
            <p:nvSpPr>
              <p:cNvPr id="28682" name="Oval 10"/>
              <p:cNvSpPr>
                <a:spLocks noChangeAspect="1" noChangeArrowheads="1"/>
              </p:cNvSpPr>
              <p:nvPr/>
            </p:nvSpPr>
            <p:spPr bwMode="auto">
              <a:xfrm>
                <a:off x="2368" y="2297"/>
                <a:ext cx="922" cy="922"/>
              </a:xfrm>
              <a:prstGeom prst="ellipse">
                <a:avLst/>
              </a:prstGeom>
              <a:noFill/>
              <a:ln w="25400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0000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/>
              </a:p>
            </p:txBody>
          </p:sp>
          <p:sp>
            <p:nvSpPr>
              <p:cNvPr id="28683" name="Oval 11"/>
              <p:cNvSpPr>
                <a:spLocks noChangeAspect="1" noChangeArrowheads="1"/>
              </p:cNvSpPr>
              <p:nvPr/>
            </p:nvSpPr>
            <p:spPr bwMode="auto">
              <a:xfrm>
                <a:off x="2104" y="2033"/>
                <a:ext cx="1440" cy="1440"/>
              </a:xfrm>
              <a:prstGeom prst="ellipse">
                <a:avLst/>
              </a:prstGeom>
              <a:noFill/>
              <a:ln w="25400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0000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/>
              </a:p>
            </p:txBody>
          </p:sp>
          <p:sp>
            <p:nvSpPr>
              <p:cNvPr id="28684" name="Oval 12"/>
              <p:cNvSpPr>
                <a:spLocks noChangeAspect="1" noChangeArrowheads="1"/>
              </p:cNvSpPr>
              <p:nvPr/>
            </p:nvSpPr>
            <p:spPr bwMode="auto">
              <a:xfrm>
                <a:off x="1680" y="1632"/>
                <a:ext cx="2263" cy="2263"/>
              </a:xfrm>
              <a:prstGeom prst="ellipse">
                <a:avLst/>
              </a:prstGeom>
              <a:noFill/>
              <a:ln w="25400">
                <a:solidFill>
                  <a:schemeClr val="folHlink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rgbClr val="FFFFFF"/>
                        </a:gs>
                        <a:gs pos="100000">
                          <a:srgbClr val="0000FF"/>
                        </a:gs>
                      </a:gsLst>
                      <a:path path="shape">
                        <a:fillToRect l="50000" t="50000" r="50000" b="50000"/>
                      </a:path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/>
              </a:p>
            </p:txBody>
          </p:sp>
        </p:grpSp>
        <p:grpSp>
          <p:nvGrpSpPr>
            <p:cNvPr id="28700" name="Group 28"/>
            <p:cNvGrpSpPr>
              <a:grpSpLocks/>
            </p:cNvGrpSpPr>
            <p:nvPr/>
          </p:nvGrpSpPr>
          <p:grpSpPr bwMode="auto">
            <a:xfrm>
              <a:off x="1536" y="1460"/>
              <a:ext cx="2576" cy="2572"/>
              <a:chOff x="1536" y="1460"/>
              <a:chExt cx="2576" cy="2572"/>
            </a:xfrm>
          </p:grpSpPr>
          <p:sp>
            <p:nvSpPr>
              <p:cNvPr id="28685" name="Line 13"/>
              <p:cNvSpPr>
                <a:spLocks noChangeShapeType="1"/>
              </p:cNvSpPr>
              <p:nvPr/>
            </p:nvSpPr>
            <p:spPr bwMode="auto">
              <a:xfrm>
                <a:off x="3152" y="2744"/>
                <a:ext cx="96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686" name="Line 14"/>
              <p:cNvSpPr>
                <a:spLocks noChangeShapeType="1"/>
              </p:cNvSpPr>
              <p:nvPr/>
            </p:nvSpPr>
            <p:spPr bwMode="auto">
              <a:xfrm flipH="1">
                <a:off x="1536" y="2744"/>
                <a:ext cx="96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687" name="Line 15"/>
              <p:cNvSpPr>
                <a:spLocks noChangeShapeType="1"/>
              </p:cNvSpPr>
              <p:nvPr/>
            </p:nvSpPr>
            <p:spPr bwMode="auto">
              <a:xfrm rot="16200000" flipH="1">
                <a:off x="2344" y="3552"/>
                <a:ext cx="96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688" name="Line 16"/>
              <p:cNvSpPr>
                <a:spLocks noChangeShapeType="1"/>
              </p:cNvSpPr>
              <p:nvPr/>
            </p:nvSpPr>
            <p:spPr bwMode="auto">
              <a:xfrm rot="5400000" flipH="1" flipV="1">
                <a:off x="2344" y="1940"/>
                <a:ext cx="96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689" name="Line 17"/>
              <p:cNvSpPr>
                <a:spLocks noChangeShapeType="1"/>
              </p:cNvSpPr>
              <p:nvPr/>
            </p:nvSpPr>
            <p:spPr bwMode="auto">
              <a:xfrm rot="8100000" flipH="1" flipV="1">
                <a:off x="2908" y="2179"/>
                <a:ext cx="960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690" name="Line 18"/>
              <p:cNvSpPr>
                <a:spLocks noChangeShapeType="1"/>
              </p:cNvSpPr>
              <p:nvPr/>
            </p:nvSpPr>
            <p:spPr bwMode="auto">
              <a:xfrm rot="13500000" flipH="1">
                <a:off x="2909" y="3319"/>
                <a:ext cx="960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691" name="Line 19"/>
              <p:cNvSpPr>
                <a:spLocks noChangeShapeType="1"/>
              </p:cNvSpPr>
              <p:nvPr/>
            </p:nvSpPr>
            <p:spPr bwMode="auto">
              <a:xfrm rot="8100000">
                <a:off x="1777" y="3311"/>
                <a:ext cx="960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28692" name="Line 20"/>
              <p:cNvSpPr>
                <a:spLocks noChangeShapeType="1"/>
              </p:cNvSpPr>
              <p:nvPr/>
            </p:nvSpPr>
            <p:spPr bwMode="auto">
              <a:xfrm rot="13500000" flipV="1">
                <a:off x="1772" y="2179"/>
                <a:ext cx="960" cy="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grpSp>
        <p:nvGrpSpPr>
          <p:cNvPr id="28702" name="Group 30"/>
          <p:cNvGrpSpPr>
            <a:grpSpLocks/>
          </p:cNvGrpSpPr>
          <p:nvPr/>
        </p:nvGrpSpPr>
        <p:grpSpPr bwMode="auto">
          <a:xfrm>
            <a:off x="381000" y="2897188"/>
            <a:ext cx="2593975" cy="862012"/>
            <a:chOff x="240" y="1825"/>
            <a:chExt cx="1634" cy="543"/>
          </a:xfrm>
        </p:grpSpPr>
        <p:sp>
          <p:nvSpPr>
            <p:cNvPr id="28693" name="Text Box 21"/>
            <p:cNvSpPr txBox="1">
              <a:spLocks noChangeArrowheads="1"/>
            </p:cNvSpPr>
            <p:nvPr/>
          </p:nvSpPr>
          <p:spPr bwMode="auto">
            <a:xfrm>
              <a:off x="240" y="2033"/>
              <a:ext cx="1350" cy="33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en-US" altLang="en-US" sz="1600" b="1" dirty="0">
                  <a:solidFill>
                    <a:srgbClr val="990033"/>
                  </a:solidFill>
                </a:rPr>
                <a:t>Lines of Equipotential</a:t>
              </a:r>
            </a:p>
          </p:txBody>
        </p:sp>
        <p:sp>
          <p:nvSpPr>
            <p:cNvPr id="28694" name="Freeform 22"/>
            <p:cNvSpPr>
              <a:spLocks/>
            </p:cNvSpPr>
            <p:nvPr/>
          </p:nvSpPr>
          <p:spPr bwMode="auto">
            <a:xfrm flipH="1">
              <a:off x="960" y="1825"/>
              <a:ext cx="914" cy="304"/>
            </a:xfrm>
            <a:custGeom>
              <a:avLst/>
              <a:gdLst>
                <a:gd name="T0" fmla="*/ 914 w 914"/>
                <a:gd name="T1" fmla="*/ 304 h 304"/>
                <a:gd name="T2" fmla="*/ 439 w 914"/>
                <a:gd name="T3" fmla="*/ 3 h 304"/>
                <a:gd name="T4" fmla="*/ 0 w 914"/>
                <a:gd name="T5" fmla="*/ 286 h 3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14" h="304">
                  <a:moveTo>
                    <a:pt x="914" y="304"/>
                  </a:moveTo>
                  <a:cubicBezTo>
                    <a:pt x="752" y="155"/>
                    <a:pt x="591" y="6"/>
                    <a:pt x="439" y="3"/>
                  </a:cubicBezTo>
                  <a:cubicBezTo>
                    <a:pt x="287" y="0"/>
                    <a:pt x="78" y="222"/>
                    <a:pt x="0" y="286"/>
                  </a:cubicBezTo>
                </a:path>
              </a:pathLst>
            </a:custGeom>
            <a:noFill/>
            <a:ln w="9525" cap="flat" cmpd="sng">
              <a:solidFill>
                <a:srgbClr val="990033"/>
              </a:solidFill>
              <a:prstDash val="solid"/>
              <a:miter lim="800000"/>
              <a:headEnd type="none" w="med" len="med"/>
              <a:tailEnd type="triangle" w="lg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8695" name="Text Box 23"/>
          <p:cNvSpPr txBox="1">
            <a:spLocks noChangeArrowheads="1"/>
          </p:cNvSpPr>
          <p:nvPr/>
        </p:nvSpPr>
        <p:spPr bwMode="auto">
          <a:xfrm>
            <a:off x="6527800" y="4398963"/>
            <a:ext cx="2143125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r>
              <a:rPr lang="en-US" altLang="en-US" sz="1600" b="1" dirty="0"/>
              <a:t>Electric Field Lines</a:t>
            </a:r>
          </a:p>
        </p:txBody>
      </p:sp>
      <p:sp>
        <p:nvSpPr>
          <p:cNvPr id="28696" name="Freeform 24"/>
          <p:cNvSpPr>
            <a:spLocks/>
          </p:cNvSpPr>
          <p:nvPr/>
        </p:nvSpPr>
        <p:spPr bwMode="auto">
          <a:xfrm>
            <a:off x="5521325" y="3890963"/>
            <a:ext cx="1450975" cy="482600"/>
          </a:xfrm>
          <a:custGeom>
            <a:avLst/>
            <a:gdLst>
              <a:gd name="T0" fmla="*/ 914 w 914"/>
              <a:gd name="T1" fmla="*/ 304 h 304"/>
              <a:gd name="T2" fmla="*/ 439 w 914"/>
              <a:gd name="T3" fmla="*/ 3 h 304"/>
              <a:gd name="T4" fmla="*/ 0 w 914"/>
              <a:gd name="T5" fmla="*/ 286 h 3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914" h="304">
                <a:moveTo>
                  <a:pt x="914" y="304"/>
                </a:moveTo>
                <a:cubicBezTo>
                  <a:pt x="752" y="155"/>
                  <a:pt x="591" y="6"/>
                  <a:pt x="439" y="3"/>
                </a:cubicBezTo>
                <a:cubicBezTo>
                  <a:pt x="287" y="0"/>
                  <a:pt x="78" y="222"/>
                  <a:pt x="0" y="28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miter lim="800000"/>
            <a:headEnd type="none" w="med" len="med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28697" name="Text Box 25"/>
          <p:cNvSpPr txBox="1">
            <a:spLocks noChangeArrowheads="1"/>
          </p:cNvSpPr>
          <p:nvPr/>
        </p:nvSpPr>
        <p:spPr bwMode="auto">
          <a:xfrm>
            <a:off x="685800" y="5916613"/>
            <a:ext cx="2438400" cy="53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r>
              <a:rPr lang="en-US" altLang="en-US" sz="1600" b="1" dirty="0"/>
              <a:t>Decreasing Electric Potential / Voltage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AFEA58A-6071-4460-AA3D-14AB83ACD0FD}"/>
              </a:ext>
            </a:extLst>
          </p:cNvPr>
          <p:cNvGrpSpPr/>
          <p:nvPr/>
        </p:nvGrpSpPr>
        <p:grpSpPr>
          <a:xfrm>
            <a:off x="172237" y="3676729"/>
            <a:ext cx="1965266" cy="2225700"/>
            <a:chOff x="172237" y="3676729"/>
            <a:chExt cx="1965266" cy="222570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88D3321-40E8-447D-BB07-AEC30D9ABCC9}"/>
                </a:ext>
              </a:extLst>
            </p:cNvPr>
            <p:cNvSpPr/>
            <p:nvPr/>
          </p:nvSpPr>
          <p:spPr bwMode="auto">
            <a:xfrm>
              <a:off x="172237" y="4355564"/>
              <a:ext cx="1642472" cy="1546865"/>
            </a:xfrm>
            <a:prstGeom prst="rect">
              <a:avLst/>
            </a:prstGeom>
            <a:solidFill>
              <a:srgbClr val="FFFF66"/>
            </a:solidFill>
            <a:ln w="9525" cap="flat" cmpd="sng" algn="ctr">
              <a:solidFill>
                <a:srgbClr val="990033"/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endParaRP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14D36A69-A109-4B8B-B266-EC66FBEB31F4}"/>
                </a:ext>
              </a:extLst>
            </p:cNvPr>
            <p:cNvGrpSpPr/>
            <p:nvPr/>
          </p:nvGrpSpPr>
          <p:grpSpPr>
            <a:xfrm>
              <a:off x="172237" y="3676729"/>
              <a:ext cx="1965266" cy="2198404"/>
              <a:chOff x="-196259" y="3840505"/>
              <a:chExt cx="1965266" cy="2198404"/>
            </a:xfrm>
          </p:grpSpPr>
          <p:cxnSp>
            <p:nvCxnSpPr>
              <p:cNvPr id="3" name="Straight Connector 2">
                <a:extLst>
                  <a:ext uri="{FF2B5EF4-FFF2-40B4-BE49-F238E27FC236}">
                    <a16:creationId xmlns:a16="http://schemas.microsoft.com/office/drawing/2014/main" id="{7CCC3A93-5368-46C8-B9AD-8F37EACD4265}"/>
                  </a:ext>
                </a:extLst>
              </p:cNvPr>
              <p:cNvCxnSpPr/>
              <p:nvPr/>
            </p:nvCxnSpPr>
            <p:spPr bwMode="auto">
              <a:xfrm>
                <a:off x="189258" y="4569571"/>
                <a:ext cx="0" cy="109728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8F7D6AFE-2179-4B34-9829-44915F1AF93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6200000">
                <a:off x="725970" y="5119532"/>
                <a:ext cx="0" cy="1097280"/>
              </a:xfrm>
              <a:prstGeom prst="line">
                <a:avLst/>
              </a:prstGeom>
              <a:solidFill>
                <a:schemeClr val="accent1"/>
              </a:solidFill>
              <a:ln w="19050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" name="Arc 3">
                <a:extLst>
                  <a:ext uri="{FF2B5EF4-FFF2-40B4-BE49-F238E27FC236}">
                    <a16:creationId xmlns:a16="http://schemas.microsoft.com/office/drawing/2014/main" id="{8D94ECB7-F29D-4911-8712-D91323E3438B}"/>
                  </a:ext>
                </a:extLst>
              </p:cNvPr>
              <p:cNvSpPr/>
              <p:nvPr/>
            </p:nvSpPr>
            <p:spPr bwMode="auto">
              <a:xfrm rot="10800000">
                <a:off x="356505" y="3840505"/>
                <a:ext cx="1412502" cy="1662369"/>
              </a:xfrm>
              <a:prstGeom prst="arc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non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anose="020B0604030504040204" pitchFamily="34" charset="0"/>
                </a:endParaRPr>
              </a:p>
            </p:txBody>
          </p:sp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3836756F-7450-4114-9CB9-E24BFCCA528C}"/>
                  </a:ext>
                </a:extLst>
              </p:cNvPr>
              <p:cNvSpPr txBox="1"/>
              <p:nvPr/>
            </p:nvSpPr>
            <p:spPr>
              <a:xfrm>
                <a:off x="-196259" y="4517575"/>
                <a:ext cx="35939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2060"/>
                    </a:solidFill>
                  </a:rPr>
                  <a:t>V</a:t>
                </a:r>
              </a:p>
            </p:txBody>
          </p:sp>
          <p:sp>
            <p:nvSpPr>
              <p:cNvPr id="38" name="TextBox 37">
                <a:extLst>
                  <a:ext uri="{FF2B5EF4-FFF2-40B4-BE49-F238E27FC236}">
                    <a16:creationId xmlns:a16="http://schemas.microsoft.com/office/drawing/2014/main" id="{23F3C961-9DC8-4E6C-8063-C45D24C334A7}"/>
                  </a:ext>
                </a:extLst>
              </p:cNvPr>
              <p:cNvSpPr txBox="1"/>
              <p:nvPr/>
            </p:nvSpPr>
            <p:spPr>
              <a:xfrm>
                <a:off x="817425" y="5638799"/>
                <a:ext cx="29367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>
                    <a:solidFill>
                      <a:srgbClr val="002060"/>
                    </a:solidFill>
                  </a:rPr>
                  <a:t>r</a:t>
                </a:r>
              </a:p>
            </p:txBody>
          </p:sp>
        </p:grpSp>
      </p:grpSp>
      <p:sp>
        <p:nvSpPr>
          <p:cNvPr id="28698" name="AutoShape 26"/>
          <p:cNvSpPr>
            <a:spLocks noChangeArrowheads="1"/>
          </p:cNvSpPr>
          <p:nvPr/>
        </p:nvSpPr>
        <p:spPr bwMode="auto">
          <a:xfrm rot="9176028">
            <a:off x="1127125" y="5175250"/>
            <a:ext cx="3049588" cy="193675"/>
          </a:xfrm>
          <a:prstGeom prst="rightArrow">
            <a:avLst>
              <a:gd name="adj1" fmla="val 50000"/>
              <a:gd name="adj2" fmla="val 393648"/>
            </a:avLst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8707" name="Group 35"/>
          <p:cNvGrpSpPr>
            <a:grpSpLocks/>
          </p:cNvGrpSpPr>
          <p:nvPr/>
        </p:nvGrpSpPr>
        <p:grpSpPr bwMode="auto">
          <a:xfrm>
            <a:off x="5675313" y="2082800"/>
            <a:ext cx="3194050" cy="1703388"/>
            <a:chOff x="3575" y="1312"/>
            <a:chExt cx="2012" cy="1073"/>
          </a:xfrm>
        </p:grpSpPr>
        <p:sp>
          <p:nvSpPr>
            <p:cNvPr id="28704" name="Rectangle 32"/>
            <p:cNvSpPr>
              <a:spLocks noChangeArrowheads="1"/>
            </p:cNvSpPr>
            <p:nvPr/>
          </p:nvSpPr>
          <p:spPr bwMode="auto">
            <a:xfrm rot="18900000">
              <a:off x="3575" y="1882"/>
              <a:ext cx="72" cy="6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8705" name="Text Box 33"/>
            <p:cNvSpPr txBox="1">
              <a:spLocks noChangeArrowheads="1"/>
            </p:cNvSpPr>
            <p:nvPr/>
          </p:nvSpPr>
          <p:spPr bwMode="auto">
            <a:xfrm>
              <a:off x="4237" y="1312"/>
              <a:ext cx="1350" cy="10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r>
                <a:rPr lang="en-US" altLang="en-US" sz="1600" b="1" dirty="0">
                  <a:solidFill>
                    <a:schemeClr val="hlink"/>
                  </a:solidFill>
                </a:rPr>
                <a:t>Note: Electric field lines and lines of equipotential intersect at right angles.</a:t>
              </a:r>
            </a:p>
          </p:txBody>
        </p:sp>
        <p:sp>
          <p:nvSpPr>
            <p:cNvPr id="28706" name="Freeform 34"/>
            <p:cNvSpPr>
              <a:spLocks/>
            </p:cNvSpPr>
            <p:nvPr/>
          </p:nvSpPr>
          <p:spPr bwMode="auto">
            <a:xfrm flipV="1">
              <a:off x="3625" y="1391"/>
              <a:ext cx="621" cy="465"/>
            </a:xfrm>
            <a:custGeom>
              <a:avLst/>
              <a:gdLst>
                <a:gd name="T0" fmla="*/ 621 w 621"/>
                <a:gd name="T1" fmla="*/ 429 h 465"/>
                <a:gd name="T2" fmla="*/ 164 w 621"/>
                <a:gd name="T3" fmla="*/ 393 h 465"/>
                <a:gd name="T4" fmla="*/ 0 w 621"/>
                <a:gd name="T5" fmla="*/ 0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21" h="465">
                  <a:moveTo>
                    <a:pt x="621" y="429"/>
                  </a:moveTo>
                  <a:cubicBezTo>
                    <a:pt x="444" y="447"/>
                    <a:pt x="268" y="465"/>
                    <a:pt x="164" y="393"/>
                  </a:cubicBezTo>
                  <a:cubicBezTo>
                    <a:pt x="60" y="321"/>
                    <a:pt x="23" y="88"/>
                    <a:pt x="0" y="0"/>
                  </a:cubicBez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stealth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8708" name="Text Box 36"/>
          <p:cNvSpPr txBox="1">
            <a:spLocks noChangeArrowheads="1"/>
          </p:cNvSpPr>
          <p:nvPr/>
        </p:nvSpPr>
        <p:spPr bwMode="auto">
          <a:xfrm>
            <a:off x="6376988" y="5395913"/>
            <a:ext cx="2143125" cy="1141412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0" hangingPunct="0"/>
            <a:r>
              <a:rPr lang="en-US" altLang="en-US" sz="1600" b="1" dirty="0"/>
              <a:t>Note: A charged surface is also an equipotential surface!</a:t>
            </a:r>
          </a:p>
        </p:txBody>
      </p:sp>
      <p:sp>
        <p:nvSpPr>
          <p:cNvPr id="28709" name="Freeform 37"/>
          <p:cNvSpPr>
            <a:spLocks/>
          </p:cNvSpPr>
          <p:nvPr/>
        </p:nvSpPr>
        <p:spPr bwMode="auto">
          <a:xfrm>
            <a:off x="4614863" y="4876800"/>
            <a:ext cx="1785937" cy="771525"/>
          </a:xfrm>
          <a:custGeom>
            <a:avLst/>
            <a:gdLst>
              <a:gd name="T0" fmla="*/ 1125 w 1125"/>
              <a:gd name="T1" fmla="*/ 448 h 486"/>
              <a:gd name="T2" fmla="*/ 302 w 1125"/>
              <a:gd name="T3" fmla="*/ 411 h 486"/>
              <a:gd name="T4" fmla="*/ 0 w 1125"/>
              <a:gd name="T5" fmla="*/ 0 h 4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25" h="486">
                <a:moveTo>
                  <a:pt x="1125" y="448"/>
                </a:moveTo>
                <a:cubicBezTo>
                  <a:pt x="807" y="467"/>
                  <a:pt x="489" y="486"/>
                  <a:pt x="302" y="411"/>
                </a:cubicBezTo>
                <a:cubicBezTo>
                  <a:pt x="115" y="336"/>
                  <a:pt x="57" y="168"/>
                  <a:pt x="0" y="0"/>
                </a:cubicBezTo>
              </a:path>
            </a:pathLst>
          </a:custGeom>
          <a:noFill/>
          <a:ln w="25400" cap="flat" cmpd="sng">
            <a:solidFill>
              <a:schemeClr val="tx1"/>
            </a:solidFill>
            <a:prstDash val="solid"/>
            <a:miter lim="800000"/>
            <a:headEnd type="none" w="med" len="med"/>
            <a:tailEnd type="stealth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30C3C2A1-D0F3-4182-84BD-8212DFE8A11D}"/>
                  </a:ext>
                </a:extLst>
              </p:cNvPr>
              <p:cNvSpPr/>
              <p:nvPr/>
            </p:nvSpPr>
            <p:spPr>
              <a:xfrm>
                <a:off x="189258" y="3833053"/>
                <a:ext cx="1615729" cy="461665"/>
              </a:xfrm>
              <a:prstGeom prst="rect">
                <a:avLst/>
              </a:prstGeom>
              <a:solidFill>
                <a:srgbClr val="FFFF66"/>
              </a:solidFill>
              <a:ln>
                <a:solidFill>
                  <a:srgbClr val="990033"/>
                </a:solidFill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20000"/>
                  </a:spcBef>
                  <a:buClr>
                    <a:schemeClr val="hlink"/>
                  </a:buClr>
                  <a:buSzPct val="75000"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b="0" i="1" dirty="0">
                          <a:solidFill>
                            <a:schemeClr val="folHlink"/>
                          </a:solidFill>
                          <a:latin typeface="Cambria Math" panose="02040503050406030204" pitchFamily="18" charset="0"/>
                          <a:sym typeface="MT Symbol" pitchFamily="82" charset="2"/>
                        </a:rPr>
                        <m:t>𝑉</m:t>
                      </m:r>
                      <m:r>
                        <a:rPr lang="en-US" altLang="en-US" b="0" i="1" dirty="0">
                          <a:solidFill>
                            <a:schemeClr val="folHlink"/>
                          </a:solidFill>
                          <a:latin typeface="Cambria Math" panose="02040503050406030204" pitchFamily="18" charset="0"/>
                          <a:sym typeface="MT Symbol" pitchFamily="82" charset="2"/>
                        </a:rPr>
                        <m:t>=</m:t>
                      </m:r>
                      <m:r>
                        <a:rPr lang="en-US" altLang="en-US" b="0" i="1" dirty="0" err="1">
                          <a:solidFill>
                            <a:schemeClr val="folHlink"/>
                          </a:solidFill>
                          <a:latin typeface="Cambria Math" panose="02040503050406030204" pitchFamily="18" charset="0"/>
                          <a:sym typeface="MT Symbol" pitchFamily="82" charset="2"/>
                        </a:rPr>
                        <m:t>𝑘𝑞</m:t>
                      </m:r>
                      <m:r>
                        <a:rPr lang="en-US" altLang="en-US" b="0" i="1" dirty="0">
                          <a:solidFill>
                            <a:schemeClr val="folHlink"/>
                          </a:solidFill>
                          <a:latin typeface="Cambria Math" panose="02040503050406030204" pitchFamily="18" charset="0"/>
                          <a:sym typeface="MT Symbol" pitchFamily="82" charset="2"/>
                        </a:rPr>
                        <m:t>/</m:t>
                      </m:r>
                      <m:r>
                        <a:rPr lang="en-US" altLang="en-US" b="0" i="1" dirty="0">
                          <a:solidFill>
                            <a:schemeClr val="folHlink"/>
                          </a:solidFill>
                          <a:latin typeface="Cambria Math" panose="02040503050406030204" pitchFamily="18" charset="0"/>
                          <a:sym typeface="MT Symbol" pitchFamily="82" charset="2"/>
                        </a:rPr>
                        <m:t>𝑟</m:t>
                      </m:r>
                    </m:oMath>
                  </m:oMathPara>
                </a14:m>
                <a:endParaRPr lang="en-US" altLang="en-US" i="1" dirty="0">
                  <a:solidFill>
                    <a:schemeClr val="folHlink"/>
                  </a:solidFill>
                  <a:latin typeface="Times New Roman" panose="02020603050405020304" pitchFamily="18" charset="0"/>
                  <a:sym typeface="MT Symbol" pitchFamily="82" charset="2"/>
                </a:endParaRPr>
              </a:p>
            </p:txBody>
          </p:sp>
        </mc:Choice>
        <mc:Fallback xmlns="">
          <p:sp>
            <p:nvSpPr>
              <p:cNvPr id="32" name="Rectangle 31">
                <a:extLst>
                  <a:ext uri="{FF2B5EF4-FFF2-40B4-BE49-F238E27FC236}">
                    <a16:creationId xmlns:a16="http://schemas.microsoft.com/office/drawing/2014/main" id="{30C3C2A1-D0F3-4182-84BD-8212DFE8A11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258" y="3833053"/>
                <a:ext cx="1615729" cy="461665"/>
              </a:xfrm>
              <a:prstGeom prst="rect">
                <a:avLst/>
              </a:prstGeom>
              <a:blipFill>
                <a:blip r:embed="rId2"/>
                <a:stretch>
                  <a:fillRect b="-16667"/>
                </a:stretch>
              </a:blipFill>
              <a:ln>
                <a:solidFill>
                  <a:srgbClr val="990033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6" presetClass="entr" presetSubtype="32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28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withGroup">
                            <p:stCondLst>
                              <p:cond delay="4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8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8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9" presetID="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8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8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8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8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8" presetID="30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800" decel="100000"/>
                                        <p:tgtEl>
                                          <p:spTgt spid="287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2870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28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28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7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87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287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287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87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1000"/>
                            </p:stCondLst>
                            <p:childTnLst>
                              <p:par>
                                <p:cTn id="46" presetID="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28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28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5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1000"/>
                                        <p:tgtEl>
                                          <p:spTgt spid="28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/>
      <p:bldP spid="28695" grpId="0"/>
      <p:bldP spid="28696" grpId="0" animBg="1"/>
      <p:bldP spid="28697" grpId="0"/>
      <p:bldP spid="28698" grpId="0" animBg="1"/>
      <p:bldP spid="28708" grpId="0" animBg="1"/>
      <p:bldP spid="28709" grpId="0" animBg="1"/>
      <p:bldP spid="3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69DB2-9C17-430F-9BFB-70BCA4C7EC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538" y="854572"/>
            <a:ext cx="8162925" cy="769441"/>
          </a:xfrm>
        </p:spPr>
        <p:txBody>
          <a:bodyPr/>
          <a:lstStyle/>
          <a:p>
            <a:r>
              <a:rPr lang="en-US" dirty="0"/>
              <a:t>The Electronic Dipole:</a:t>
            </a:r>
          </a:p>
        </p:txBody>
      </p:sp>
      <p:pic>
        <p:nvPicPr>
          <p:cNvPr id="2050" name="Picture 2" descr="https://upload.wikimedia.org/wikipedia/commons/thumb/0/07/Equipotential_by_Zureks.png/220px-Equipotential_by_Zureks.png">
            <a:extLst>
              <a:ext uri="{FF2B5EF4-FFF2-40B4-BE49-F238E27FC236}">
                <a16:creationId xmlns:a16="http://schemas.microsoft.com/office/drawing/2014/main" id="{F3A00F38-124B-41E0-8A74-850CE4534E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2667536" y="1170037"/>
            <a:ext cx="4108912" cy="6723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5530ABB-C5B8-483A-9DD4-A21048A739AD}"/>
              </a:ext>
            </a:extLst>
          </p:cNvPr>
          <p:cNvSpPr txBox="1"/>
          <p:nvPr/>
        </p:nvSpPr>
        <p:spPr>
          <a:xfrm>
            <a:off x="4164696" y="1735697"/>
            <a:ext cx="10653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V = 0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1DEC190E-C8FF-4E2B-B532-B80BDF5CB24C}"/>
              </a:ext>
            </a:extLst>
          </p:cNvPr>
          <p:cNvGrpSpPr/>
          <p:nvPr/>
        </p:nvGrpSpPr>
        <p:grpSpPr>
          <a:xfrm>
            <a:off x="3713903" y="2891262"/>
            <a:ext cx="2029842" cy="3269296"/>
            <a:chOff x="3713903" y="2891262"/>
            <a:chExt cx="2029842" cy="3269296"/>
          </a:xfrm>
        </p:grpSpPr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id="{676AB7B8-D6C4-4788-A3D8-CD352F49881D}"/>
                </a:ext>
              </a:extLst>
            </p:cNvPr>
            <p:cNvGrpSpPr/>
            <p:nvPr/>
          </p:nvGrpSpPr>
          <p:grpSpPr>
            <a:xfrm>
              <a:off x="3713903" y="2891262"/>
              <a:ext cx="2017360" cy="2530014"/>
              <a:chOff x="3713903" y="2891262"/>
              <a:chExt cx="2017360" cy="2530014"/>
            </a:xfrm>
          </p:grpSpPr>
          <p:cxnSp>
            <p:nvCxnSpPr>
              <p:cNvPr id="26" name="Straight Arrow Connector 25">
                <a:extLst>
                  <a:ext uri="{FF2B5EF4-FFF2-40B4-BE49-F238E27FC236}">
                    <a16:creationId xmlns:a16="http://schemas.microsoft.com/office/drawing/2014/main" id="{350512DA-A911-4560-891D-E66C2AC6F9A4}"/>
                  </a:ext>
                </a:extLst>
              </p:cNvPr>
              <p:cNvCxnSpPr/>
              <p:nvPr/>
            </p:nvCxnSpPr>
            <p:spPr bwMode="auto">
              <a:xfrm>
                <a:off x="4038599" y="4529056"/>
                <a:ext cx="1351936" cy="0"/>
              </a:xfrm>
              <a:prstGeom prst="straightConnector1">
                <a:avLst/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stealth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7" name="Arc 26">
                <a:extLst>
                  <a:ext uri="{FF2B5EF4-FFF2-40B4-BE49-F238E27FC236}">
                    <a16:creationId xmlns:a16="http://schemas.microsoft.com/office/drawing/2014/main" id="{8EB2D1CC-9A56-4635-AF8A-BA74B5D45527}"/>
                  </a:ext>
                </a:extLst>
              </p:cNvPr>
              <p:cNvSpPr/>
              <p:nvPr/>
            </p:nvSpPr>
            <p:spPr bwMode="auto">
              <a:xfrm rot="19128847">
                <a:off x="3810804" y="3752221"/>
                <a:ext cx="1773114" cy="1669055"/>
              </a:xfrm>
              <a:prstGeom prst="arc">
                <a:avLst>
                  <a:gd name="adj1" fmla="val 14339816"/>
                  <a:gd name="adj2" fmla="val 1477384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stealth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anose="020B0604030504040204" pitchFamily="34" charset="0"/>
                </a:endParaRPr>
              </a:p>
            </p:txBody>
          </p:sp>
          <p:sp>
            <p:nvSpPr>
              <p:cNvPr id="29" name="Arc 28">
                <a:extLst>
                  <a:ext uri="{FF2B5EF4-FFF2-40B4-BE49-F238E27FC236}">
                    <a16:creationId xmlns:a16="http://schemas.microsoft.com/office/drawing/2014/main" id="{6E67D5E0-CBBC-400D-BE94-E02042EE4D7E}"/>
                  </a:ext>
                </a:extLst>
              </p:cNvPr>
              <p:cNvSpPr/>
              <p:nvPr/>
            </p:nvSpPr>
            <p:spPr bwMode="auto">
              <a:xfrm rot="2471153" flipV="1">
                <a:off x="3823095" y="3624403"/>
                <a:ext cx="1773114" cy="1669055"/>
              </a:xfrm>
              <a:prstGeom prst="arc">
                <a:avLst>
                  <a:gd name="adj1" fmla="val 14339816"/>
                  <a:gd name="adj2" fmla="val 1477384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stealth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anose="020B0604030504040204" pitchFamily="34" charset="0"/>
                </a:endParaRPr>
              </a:p>
            </p:txBody>
          </p:sp>
          <p:sp>
            <p:nvSpPr>
              <p:cNvPr id="31" name="Arc 30">
                <a:extLst>
                  <a:ext uri="{FF2B5EF4-FFF2-40B4-BE49-F238E27FC236}">
                    <a16:creationId xmlns:a16="http://schemas.microsoft.com/office/drawing/2014/main" id="{BB948B3B-FF3C-40DF-AA99-48B5BCAF2320}"/>
                  </a:ext>
                </a:extLst>
              </p:cNvPr>
              <p:cNvSpPr>
                <a:spLocks/>
              </p:cNvSpPr>
              <p:nvPr/>
            </p:nvSpPr>
            <p:spPr bwMode="auto">
              <a:xfrm rot="18900000">
                <a:off x="3713903" y="2891262"/>
                <a:ext cx="2017360" cy="2019028"/>
              </a:xfrm>
              <a:prstGeom prst="arc">
                <a:avLst>
                  <a:gd name="adj1" fmla="val 11935745"/>
                  <a:gd name="adj2" fmla="val 4254142"/>
                </a:avLst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miter lim="800000"/>
                <a:headEnd type="none" w="med" len="med"/>
                <a:tailEnd type="stealth" w="med" len="med"/>
              </a:ln>
              <a:effectLst/>
            </p:spPr>
            <p:txBody>
              <a:bodyPr vert="horz" wrap="non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24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Verdana" panose="020B0604030504040204" pitchFamily="34" charset="0"/>
                </a:endParaRPr>
              </a:p>
            </p:txBody>
          </p:sp>
        </p:grpSp>
        <p:sp>
          <p:nvSpPr>
            <p:cNvPr id="33" name="Arc 32">
              <a:extLst>
                <a:ext uri="{FF2B5EF4-FFF2-40B4-BE49-F238E27FC236}">
                  <a16:creationId xmlns:a16="http://schemas.microsoft.com/office/drawing/2014/main" id="{DEB59224-FD25-4722-9413-E97921F8874D}"/>
                </a:ext>
              </a:extLst>
            </p:cNvPr>
            <p:cNvSpPr>
              <a:spLocks/>
            </p:cNvSpPr>
            <p:nvPr/>
          </p:nvSpPr>
          <p:spPr bwMode="auto">
            <a:xfrm rot="2700000" flipV="1">
              <a:off x="3725551" y="4142364"/>
              <a:ext cx="2017360" cy="2019028"/>
            </a:xfrm>
            <a:prstGeom prst="arc">
              <a:avLst>
                <a:gd name="adj1" fmla="val 11982436"/>
                <a:gd name="adj2" fmla="val 4254142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stealth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Verdana" panose="020B0604030504040204" pitchFamily="34" charset="0"/>
              </a:endParaRPr>
            </a:p>
          </p:txBody>
        </p: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A71F34CE-4624-4956-A1C4-C6CEE42251E8}"/>
              </a:ext>
            </a:extLst>
          </p:cNvPr>
          <p:cNvSpPr txBox="1"/>
          <p:nvPr/>
        </p:nvSpPr>
        <p:spPr>
          <a:xfrm>
            <a:off x="5926395" y="1884215"/>
            <a:ext cx="30396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Electric Field Lines</a:t>
            </a: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7D361FE7-2799-4468-8DFD-6B5D52878E8E}"/>
              </a:ext>
            </a:extLst>
          </p:cNvPr>
          <p:cNvSpPr/>
          <p:nvPr/>
        </p:nvSpPr>
        <p:spPr bwMode="auto">
          <a:xfrm>
            <a:off x="4935071" y="2111188"/>
            <a:ext cx="995082" cy="793377"/>
          </a:xfrm>
          <a:custGeom>
            <a:avLst/>
            <a:gdLst>
              <a:gd name="connsiteX0" fmla="*/ 995082 w 995082"/>
              <a:gd name="connsiteY0" fmla="*/ 0 h 793377"/>
              <a:gd name="connsiteX1" fmla="*/ 497541 w 995082"/>
              <a:gd name="connsiteY1" fmla="*/ 80683 h 793377"/>
              <a:gd name="connsiteX2" fmla="*/ 0 w 995082"/>
              <a:gd name="connsiteY2" fmla="*/ 793377 h 793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5082" h="793377">
                <a:moveTo>
                  <a:pt x="995082" y="0"/>
                </a:moveTo>
                <a:lnTo>
                  <a:pt x="497541" y="80683"/>
                </a:lnTo>
                <a:cubicBezTo>
                  <a:pt x="331694" y="212912"/>
                  <a:pt x="31376" y="676836"/>
                  <a:pt x="0" y="793377"/>
                </a:cubicBezTo>
              </a:path>
            </a:pathLst>
          </a:custGeom>
          <a:noFill/>
          <a:ln w="22225" cap="flat" cmpd="sng" algn="ctr">
            <a:solidFill>
              <a:srgbClr val="002060"/>
            </a:solidFill>
            <a:prstDash val="solid"/>
            <a:miter lim="800000"/>
            <a:headEnd type="none" w="lg" len="med"/>
            <a:tailEnd type="stealth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4BFD703-824A-494A-AE85-2E9E82CE72B8}"/>
              </a:ext>
            </a:extLst>
          </p:cNvPr>
          <p:cNvSpPr txBox="1"/>
          <p:nvPr/>
        </p:nvSpPr>
        <p:spPr>
          <a:xfrm>
            <a:off x="106180" y="1858032"/>
            <a:ext cx="35173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993300"/>
                </a:solidFill>
              </a:rPr>
              <a:t>Lines of Equipotential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653F6ACB-0CD1-44D6-B864-AD97F194F9E3}"/>
              </a:ext>
            </a:extLst>
          </p:cNvPr>
          <p:cNvCxnSpPr>
            <a:cxnSpLocks/>
          </p:cNvCxnSpPr>
          <p:nvPr/>
        </p:nvCxnSpPr>
        <p:spPr bwMode="auto">
          <a:xfrm>
            <a:off x="4724255" y="2108913"/>
            <a:ext cx="0" cy="341611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174AC1E9-0132-4AC8-9A1D-34FC95005241}"/>
              </a:ext>
            </a:extLst>
          </p:cNvPr>
          <p:cNvSpPr/>
          <p:nvPr/>
        </p:nvSpPr>
        <p:spPr bwMode="auto">
          <a:xfrm>
            <a:off x="3536576" y="2151529"/>
            <a:ext cx="292402" cy="618565"/>
          </a:xfrm>
          <a:custGeom>
            <a:avLst/>
            <a:gdLst>
              <a:gd name="connsiteX0" fmla="*/ 0 w 292402"/>
              <a:gd name="connsiteY0" fmla="*/ 0 h 618565"/>
              <a:gd name="connsiteX1" fmla="*/ 282389 w 292402"/>
              <a:gd name="connsiteY1" fmla="*/ 242047 h 618565"/>
              <a:gd name="connsiteX2" fmla="*/ 201706 w 292402"/>
              <a:gd name="connsiteY2" fmla="*/ 618565 h 618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2402" h="618565">
                <a:moveTo>
                  <a:pt x="0" y="0"/>
                </a:moveTo>
                <a:cubicBezTo>
                  <a:pt x="124385" y="69476"/>
                  <a:pt x="248771" y="138953"/>
                  <a:pt x="282389" y="242047"/>
                </a:cubicBezTo>
                <a:cubicBezTo>
                  <a:pt x="316007" y="345141"/>
                  <a:pt x="258856" y="481853"/>
                  <a:pt x="201706" y="618565"/>
                </a:cubicBezTo>
              </a:path>
            </a:pathLst>
          </a:custGeom>
          <a:noFill/>
          <a:ln w="222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stealth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D67D732B-4D84-4AEA-9F84-D190FABADCF1}"/>
                  </a:ext>
                </a:extLst>
              </p:cNvPr>
              <p:cNvSpPr/>
              <p:nvPr/>
            </p:nvSpPr>
            <p:spPr>
              <a:xfrm>
                <a:off x="95220" y="3398543"/>
                <a:ext cx="3401090" cy="2120773"/>
              </a:xfrm>
              <a:prstGeom prst="rect">
                <a:avLst/>
              </a:prstGeom>
              <a:solidFill>
                <a:srgbClr val="FFFF66"/>
              </a:solidFill>
              <a:ln>
                <a:solidFill>
                  <a:srgbClr val="990033"/>
                </a:solidFill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20000"/>
                  </a:spcBef>
                  <a:buClr>
                    <a:schemeClr val="hlink"/>
                  </a:buClr>
                  <a:buSzPct val="7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i="1" dirty="0" smtClean="0">
                          <a:solidFill>
                            <a:schemeClr val="folHlink"/>
                          </a:solidFill>
                          <a:latin typeface="Cambria Math" panose="02040503050406030204" pitchFamily="18" charset="0"/>
                          <a:sym typeface="MT Symbol" pitchFamily="82" charset="2"/>
                        </a:rPr>
                        <m:t>𝑉</m:t>
                      </m:r>
                      <m:r>
                        <a:rPr lang="en-US" altLang="en-US" i="1" dirty="0" smtClean="0">
                          <a:solidFill>
                            <a:schemeClr val="folHlink"/>
                          </a:solidFill>
                          <a:latin typeface="Cambria Math" panose="02040503050406030204" pitchFamily="18" charset="0"/>
                          <a:sym typeface="MT Symbol" pitchFamily="82" charset="2"/>
                        </a:rPr>
                        <m:t>=∑</m:t>
                      </m:r>
                      <m:sSub>
                        <m:sSubPr>
                          <m:ctrlPr>
                            <a:rPr lang="en-US" altLang="en-US" i="1" dirty="0" smtClean="0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sym typeface="MT Symbol" pitchFamily="82" charset="2"/>
                            </a:rPr>
                          </m:ctrlPr>
                        </m:sSubPr>
                        <m:e>
                          <m:r>
                            <a:rPr lang="en-US" altLang="en-US" b="0" i="1" dirty="0" smtClean="0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sym typeface="MT Symbol" pitchFamily="82" charset="2"/>
                            </a:rPr>
                            <m:t>𝑉</m:t>
                          </m:r>
                        </m:e>
                        <m:sub>
                          <m:r>
                            <a:rPr lang="en-US" altLang="en-US" b="0" i="1" dirty="0" smtClean="0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sym typeface="MT Symbol" pitchFamily="82" charset="2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altLang="en-US" i="1" dirty="0">
                  <a:solidFill>
                    <a:schemeClr val="folHlink"/>
                  </a:solidFill>
                  <a:latin typeface="Cambria Math" panose="02040503050406030204" pitchFamily="18" charset="0"/>
                  <a:sym typeface="MT Symbol" pitchFamily="82" charset="2"/>
                </a:endParaRPr>
              </a:p>
              <a:p>
                <a:pPr>
                  <a:spcBef>
                    <a:spcPct val="20000"/>
                  </a:spcBef>
                  <a:buClr>
                    <a:schemeClr val="hlink"/>
                  </a:buClr>
                  <a:buSzPct val="75000"/>
                </a:pPr>
                <a:endParaRPr lang="en-US" altLang="en-US" sz="800" i="1" dirty="0">
                  <a:solidFill>
                    <a:schemeClr val="folHlink"/>
                  </a:solidFill>
                  <a:latin typeface="Cambria Math" panose="02040503050406030204" pitchFamily="18" charset="0"/>
                  <a:sym typeface="MT Symbol" pitchFamily="82" charset="2"/>
                </a:endParaRPr>
              </a:p>
              <a:p>
                <a:pPr>
                  <a:spcBef>
                    <a:spcPct val="20000"/>
                  </a:spcBef>
                  <a:buClr>
                    <a:schemeClr val="hlink"/>
                  </a:buClr>
                  <a:buSzPct val="7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b="0" i="1" dirty="0" smtClean="0">
                          <a:solidFill>
                            <a:schemeClr val="folHlink"/>
                          </a:solidFill>
                          <a:latin typeface="Cambria Math" panose="02040503050406030204" pitchFamily="18" charset="0"/>
                          <a:sym typeface="MT Symbol" pitchFamily="82" charset="2"/>
                        </a:rPr>
                        <m:t>𝑉</m:t>
                      </m:r>
                      <m:r>
                        <a:rPr lang="en-US" altLang="en-US" b="0" i="1" dirty="0">
                          <a:solidFill>
                            <a:schemeClr val="folHlink"/>
                          </a:solidFill>
                          <a:latin typeface="Cambria Math" panose="02040503050406030204" pitchFamily="18" charset="0"/>
                          <a:sym typeface="MT Symbol" pitchFamily="82" charset="2"/>
                        </a:rPr>
                        <m:t>=</m:t>
                      </m:r>
                      <m:f>
                        <m:fPr>
                          <m:ctrlPr>
                            <a:rPr lang="en-US" altLang="en-US" b="0" i="1" dirty="0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sym typeface="MT Symbol" pitchFamily="82" charset="2"/>
                            </a:rPr>
                          </m:ctrlPr>
                        </m:fPr>
                        <m:num>
                          <m:r>
                            <a:rPr lang="en-US" altLang="en-US" b="0" i="1" dirty="0" err="1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sym typeface="MT Symbol" pitchFamily="82" charset="2"/>
                            </a:rPr>
                            <m:t>𝑘𝑞</m:t>
                          </m:r>
                        </m:num>
                        <m:den>
                          <m:r>
                            <a:rPr lang="en-US" altLang="en-US" b="0" i="1" dirty="0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sym typeface="MT Symbol" pitchFamily="82" charset="2"/>
                            </a:rPr>
                            <m:t>𝑟</m:t>
                          </m:r>
                        </m:den>
                      </m:f>
                      <m:r>
                        <a:rPr lang="en-US" altLang="en-US" i="1" dirty="0">
                          <a:solidFill>
                            <a:schemeClr val="folHlink"/>
                          </a:solidFill>
                          <a:latin typeface="Cambria Math" panose="02040503050406030204" pitchFamily="18" charset="0"/>
                          <a:sym typeface="MT Symbol" pitchFamily="82" charset="2"/>
                        </a:rPr>
                        <m:t>+</m:t>
                      </m:r>
                      <m:f>
                        <m:fPr>
                          <m:ctrlPr>
                            <a:rPr lang="en-US" altLang="en-US" i="1" dirty="0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sym typeface="MT Symbol" pitchFamily="82" charset="2"/>
                            </a:rPr>
                          </m:ctrlPr>
                        </m:fPr>
                        <m:num>
                          <m:r>
                            <a:rPr lang="en-US" altLang="en-US" i="1" dirty="0" err="1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sym typeface="MT Symbol" pitchFamily="82" charset="2"/>
                            </a:rPr>
                            <m:t>𝑘</m:t>
                          </m:r>
                          <m:sPre>
                            <m:sPrePr>
                              <m:ctrlPr>
                                <a:rPr lang="en-US" altLang="en-US" i="1" dirty="0" smtClean="0">
                                  <a:solidFill>
                                    <a:srgbClr val="990033"/>
                                  </a:solidFill>
                                  <a:latin typeface="Cambria Math" panose="02040503050406030204" pitchFamily="18" charset="0"/>
                                  <a:sym typeface="MT Symbol" pitchFamily="82" charset="2"/>
                                </a:rPr>
                              </m:ctrlPr>
                            </m:sPrePr>
                            <m:sub/>
                            <m:sup>
                              <m:r>
                                <a:rPr lang="en-US" b="0" i="1" smtClean="0">
                                  <a:solidFill>
                                    <a:srgbClr val="990033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sup>
                            <m:e>
                              <m:r>
                                <a:rPr lang="en-US" b="0" i="1" smtClean="0">
                                  <a:solidFill>
                                    <a:srgbClr val="990033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</m:sPre>
                        </m:num>
                        <m:den>
                          <m:r>
                            <a:rPr lang="en-US" altLang="en-US" i="1" dirty="0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sym typeface="MT Symbol" pitchFamily="82" charset="2"/>
                            </a:rPr>
                            <m:t>𝑟</m:t>
                          </m:r>
                        </m:den>
                      </m:f>
                      <m:r>
                        <a:rPr lang="en-US" altLang="en-US" b="0" i="1" dirty="0" smtClean="0">
                          <a:solidFill>
                            <a:schemeClr val="folHlink"/>
                          </a:solidFill>
                          <a:latin typeface="Cambria Math" panose="02040503050406030204" pitchFamily="18" charset="0"/>
                          <a:sym typeface="MT Symbol" pitchFamily="82" charset="2"/>
                        </a:rPr>
                        <m:t>=0</m:t>
                      </m:r>
                    </m:oMath>
                  </m:oMathPara>
                </a14:m>
                <a:endParaRPr lang="en-US" altLang="en-US" i="1" dirty="0">
                  <a:solidFill>
                    <a:schemeClr val="folHlink"/>
                  </a:solidFill>
                  <a:latin typeface="Times New Roman" panose="02020603050405020304" pitchFamily="18" charset="0"/>
                  <a:sym typeface="MT Symbol" pitchFamily="82" charset="2"/>
                </a:endParaRPr>
              </a:p>
              <a:p>
                <a:pPr>
                  <a:spcBef>
                    <a:spcPct val="20000"/>
                  </a:spcBef>
                  <a:buClr>
                    <a:schemeClr val="hlink"/>
                  </a:buClr>
                  <a:buSzPct val="75000"/>
                </a:pPr>
                <a:r>
                  <a:rPr lang="en-US" altLang="en-US" dirty="0">
                    <a:solidFill>
                      <a:schemeClr val="folHlink"/>
                    </a:solidFill>
                    <a:latin typeface="Times New Roman" panose="02020603050405020304" pitchFamily="18" charset="0"/>
                    <a:sym typeface="MT Symbol" pitchFamily="82" charset="2"/>
                  </a:rPr>
                  <a:t>The potential takes on the sign of the charge.</a:t>
                </a:r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D67D732B-4D84-4AEA-9F84-D190FABADCF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220" y="3398543"/>
                <a:ext cx="3401090" cy="2120773"/>
              </a:xfrm>
              <a:prstGeom prst="rect">
                <a:avLst/>
              </a:prstGeom>
              <a:blipFill>
                <a:blip r:embed="rId3"/>
                <a:stretch>
                  <a:fillRect l="-2679" r="-2500" b="-5731"/>
                </a:stretch>
              </a:blipFill>
              <a:ln>
                <a:solidFill>
                  <a:srgbClr val="990033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>
            <a:extLst>
              <a:ext uri="{FF2B5EF4-FFF2-40B4-BE49-F238E27FC236}">
                <a16:creationId xmlns:a16="http://schemas.microsoft.com/office/drawing/2014/main" id="{164DE9ED-64F9-4D9C-A339-B972F7B5A015}"/>
              </a:ext>
            </a:extLst>
          </p:cNvPr>
          <p:cNvSpPr txBox="1"/>
          <p:nvPr/>
        </p:nvSpPr>
        <p:spPr>
          <a:xfrm>
            <a:off x="1339550" y="6187249"/>
            <a:ext cx="6757812" cy="400110"/>
          </a:xfrm>
          <a:prstGeom prst="rect">
            <a:avLst/>
          </a:prstGeom>
          <a:solidFill>
            <a:srgbClr val="FFFF66"/>
          </a:solidFill>
          <a:ln>
            <a:solidFill>
              <a:srgbClr val="990033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Why is the electric potential at the midpoint zero?</a:t>
            </a:r>
          </a:p>
        </p:txBody>
      </p:sp>
    </p:spTree>
    <p:extLst>
      <p:ext uri="{BB962C8B-B14F-4D97-AF65-F5344CB8AC3E}">
        <p14:creationId xmlns:p14="http://schemas.microsoft.com/office/powerpoint/2010/main" val="2551458992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75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75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250"/>
                            </p:stCondLst>
                            <p:childTnLst>
                              <p:par>
                                <p:cTn id="23" presetID="2" presetClass="entr" presetSubtype="2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75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000"/>
                            </p:stCondLst>
                            <p:childTnLst>
                              <p:par>
                                <p:cTn id="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6" grpId="0"/>
      <p:bldP spid="37" grpId="0" animBg="1"/>
      <p:bldP spid="39" grpId="0"/>
      <p:bldP spid="42" grpId="0" animBg="1"/>
      <p:bldP spid="44" grpId="0" animBg="1"/>
      <p:bldP spid="4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1BC3F-9244-4526-8C01-C47A6C17E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538" y="177463"/>
            <a:ext cx="8162925" cy="1446550"/>
          </a:xfrm>
        </p:spPr>
        <p:txBody>
          <a:bodyPr/>
          <a:lstStyle/>
          <a:p>
            <a:r>
              <a:rPr lang="en-US" dirty="0"/>
              <a:t>A Contour Map of an Electronic Dipole</a:t>
            </a:r>
          </a:p>
        </p:txBody>
      </p:sp>
      <p:pic>
        <p:nvPicPr>
          <p:cNvPr id="1026" name="Picture 2" descr="https://i.stack.imgur.com/wMyWm.gif">
            <a:extLst>
              <a:ext uri="{FF2B5EF4-FFF2-40B4-BE49-F238E27FC236}">
                <a16:creationId xmlns:a16="http://schemas.microsoft.com/office/drawing/2014/main" id="{CF460E7F-CC0E-487E-98A0-059054E7F9E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1515" y="1914025"/>
            <a:ext cx="6187511" cy="4592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63C24423-64EC-41AF-B7CF-917E0676BC02}"/>
              </a:ext>
            </a:extLst>
          </p:cNvPr>
          <p:cNvSpPr txBox="1"/>
          <p:nvPr/>
        </p:nvSpPr>
        <p:spPr>
          <a:xfrm>
            <a:off x="6194870" y="1914025"/>
            <a:ext cx="2715230" cy="830997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Positive Charge/</a:t>
            </a:r>
          </a:p>
          <a:p>
            <a:r>
              <a:rPr lang="en-US" dirty="0">
                <a:solidFill>
                  <a:srgbClr val="002060"/>
                </a:solidFill>
              </a:rPr>
              <a:t>High Potential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759F6A78-2DBC-4B59-A8D3-88A2B0A9287A}"/>
              </a:ext>
            </a:extLst>
          </p:cNvPr>
          <p:cNvSpPr/>
          <p:nvPr/>
        </p:nvSpPr>
        <p:spPr bwMode="auto">
          <a:xfrm>
            <a:off x="5432842" y="2274504"/>
            <a:ext cx="762027" cy="720189"/>
          </a:xfrm>
          <a:custGeom>
            <a:avLst/>
            <a:gdLst>
              <a:gd name="connsiteX0" fmla="*/ 995082 w 995082"/>
              <a:gd name="connsiteY0" fmla="*/ 0 h 793377"/>
              <a:gd name="connsiteX1" fmla="*/ 497541 w 995082"/>
              <a:gd name="connsiteY1" fmla="*/ 80683 h 793377"/>
              <a:gd name="connsiteX2" fmla="*/ 0 w 995082"/>
              <a:gd name="connsiteY2" fmla="*/ 793377 h 793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5082" h="793377">
                <a:moveTo>
                  <a:pt x="995082" y="0"/>
                </a:moveTo>
                <a:lnTo>
                  <a:pt x="497541" y="80683"/>
                </a:lnTo>
                <a:cubicBezTo>
                  <a:pt x="331694" y="212912"/>
                  <a:pt x="31376" y="676836"/>
                  <a:pt x="0" y="793377"/>
                </a:cubicBezTo>
              </a:path>
            </a:pathLst>
          </a:custGeom>
          <a:noFill/>
          <a:ln w="22225" cap="flat" cmpd="sng" algn="ctr">
            <a:solidFill>
              <a:srgbClr val="002060"/>
            </a:solidFill>
            <a:prstDash val="solid"/>
            <a:miter lim="800000"/>
            <a:headEnd type="none" w="lg" len="med"/>
            <a:tailEnd type="stealth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B085D71-48B7-449A-AF5A-3DEFBEA9E4E0}"/>
              </a:ext>
            </a:extLst>
          </p:cNvPr>
          <p:cNvSpPr txBox="1"/>
          <p:nvPr/>
        </p:nvSpPr>
        <p:spPr>
          <a:xfrm>
            <a:off x="295050" y="5849540"/>
            <a:ext cx="2894254" cy="830997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993300"/>
                </a:solidFill>
              </a:rPr>
              <a:t>Negative Charge/</a:t>
            </a:r>
          </a:p>
          <a:p>
            <a:r>
              <a:rPr lang="en-US" dirty="0">
                <a:solidFill>
                  <a:srgbClr val="993300"/>
                </a:solidFill>
              </a:rPr>
              <a:t>Low Potential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0A18D5FA-A897-4BEB-907A-D2E47D5B3C03}"/>
              </a:ext>
            </a:extLst>
          </p:cNvPr>
          <p:cNvSpPr/>
          <p:nvPr/>
        </p:nvSpPr>
        <p:spPr bwMode="auto">
          <a:xfrm flipV="1">
            <a:off x="3189304" y="5419165"/>
            <a:ext cx="1180990" cy="958924"/>
          </a:xfrm>
          <a:custGeom>
            <a:avLst/>
            <a:gdLst>
              <a:gd name="connsiteX0" fmla="*/ 0 w 292402"/>
              <a:gd name="connsiteY0" fmla="*/ 0 h 618565"/>
              <a:gd name="connsiteX1" fmla="*/ 282389 w 292402"/>
              <a:gd name="connsiteY1" fmla="*/ 242047 h 618565"/>
              <a:gd name="connsiteX2" fmla="*/ 201706 w 292402"/>
              <a:gd name="connsiteY2" fmla="*/ 618565 h 618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2402" h="618565">
                <a:moveTo>
                  <a:pt x="0" y="0"/>
                </a:moveTo>
                <a:cubicBezTo>
                  <a:pt x="124385" y="69476"/>
                  <a:pt x="248771" y="138953"/>
                  <a:pt x="282389" y="242047"/>
                </a:cubicBezTo>
                <a:cubicBezTo>
                  <a:pt x="316007" y="345141"/>
                  <a:pt x="258856" y="481853"/>
                  <a:pt x="201706" y="618565"/>
                </a:cubicBezTo>
              </a:path>
            </a:pathLst>
          </a:custGeom>
          <a:noFill/>
          <a:ln w="222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stealth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3373E62-7628-457F-806C-CEC9A6262803}"/>
              </a:ext>
            </a:extLst>
          </p:cNvPr>
          <p:cNvSpPr txBox="1"/>
          <p:nvPr/>
        </p:nvSpPr>
        <p:spPr>
          <a:xfrm>
            <a:off x="1618408" y="1997519"/>
            <a:ext cx="1958510" cy="400110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US" sz="2000" dirty="0"/>
              <a:t>Zero Potential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160B8E1E-CA89-4D46-924E-947D59BC0CA4}"/>
              </a:ext>
            </a:extLst>
          </p:cNvPr>
          <p:cNvCxnSpPr>
            <a:cxnSpLocks/>
          </p:cNvCxnSpPr>
          <p:nvPr/>
        </p:nvCxnSpPr>
        <p:spPr bwMode="auto">
          <a:xfrm>
            <a:off x="2137398" y="2393212"/>
            <a:ext cx="1573762" cy="1502018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stealth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910979569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75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92634-0D3C-4EDA-BED1-1AE9EB560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1538" y="177463"/>
            <a:ext cx="8162925" cy="1446550"/>
          </a:xfrm>
        </p:spPr>
        <p:txBody>
          <a:bodyPr/>
          <a:lstStyle/>
          <a:p>
            <a:r>
              <a:rPr lang="en-US" dirty="0"/>
              <a:t>Lines of Equipotential for Like Charges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F7EEA0C-2B93-4AD1-A3FB-C5B4F19349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474" y="1854188"/>
            <a:ext cx="8089339" cy="4868584"/>
          </a:xfrm>
          <a:prstGeom prst="rect">
            <a:avLst/>
          </a:prstGeom>
        </p:spPr>
      </p:pic>
      <p:sp>
        <p:nvSpPr>
          <p:cNvPr id="5" name="Freeform: Shape 4">
            <a:extLst>
              <a:ext uri="{FF2B5EF4-FFF2-40B4-BE49-F238E27FC236}">
                <a16:creationId xmlns:a16="http://schemas.microsoft.com/office/drawing/2014/main" id="{DB0E249B-1939-4113-9211-E767A4EE2668}"/>
              </a:ext>
            </a:extLst>
          </p:cNvPr>
          <p:cNvSpPr/>
          <p:nvPr/>
        </p:nvSpPr>
        <p:spPr bwMode="auto">
          <a:xfrm>
            <a:off x="4811850" y="4301615"/>
            <a:ext cx="1094611" cy="2099753"/>
          </a:xfrm>
          <a:custGeom>
            <a:avLst/>
            <a:gdLst>
              <a:gd name="connsiteX0" fmla="*/ 1055058 w 1055058"/>
              <a:gd name="connsiteY0" fmla="*/ 0 h 2124635"/>
              <a:gd name="connsiteX1" fmla="*/ 826458 w 1055058"/>
              <a:gd name="connsiteY1" fmla="*/ 161364 h 2124635"/>
              <a:gd name="connsiteX2" fmla="*/ 570964 w 1055058"/>
              <a:gd name="connsiteY2" fmla="*/ 295835 h 2124635"/>
              <a:gd name="connsiteX3" fmla="*/ 261681 w 1055058"/>
              <a:gd name="connsiteY3" fmla="*/ 551329 h 2124635"/>
              <a:gd name="connsiteX4" fmla="*/ 33081 w 1055058"/>
              <a:gd name="connsiteY4" fmla="*/ 1586753 h 2124635"/>
              <a:gd name="connsiteX5" fmla="*/ 6187 w 1055058"/>
              <a:gd name="connsiteY5" fmla="*/ 2124635 h 2124635"/>
              <a:gd name="connsiteX0" fmla="*/ 1073719 w 1073719"/>
              <a:gd name="connsiteY0" fmla="*/ 0 h 2087312"/>
              <a:gd name="connsiteX1" fmla="*/ 826458 w 1073719"/>
              <a:gd name="connsiteY1" fmla="*/ 124041 h 2087312"/>
              <a:gd name="connsiteX2" fmla="*/ 570964 w 1073719"/>
              <a:gd name="connsiteY2" fmla="*/ 258512 h 2087312"/>
              <a:gd name="connsiteX3" fmla="*/ 261681 w 1073719"/>
              <a:gd name="connsiteY3" fmla="*/ 514006 h 2087312"/>
              <a:gd name="connsiteX4" fmla="*/ 33081 w 1073719"/>
              <a:gd name="connsiteY4" fmla="*/ 1549430 h 2087312"/>
              <a:gd name="connsiteX5" fmla="*/ 6187 w 1073719"/>
              <a:gd name="connsiteY5" fmla="*/ 2087312 h 2087312"/>
              <a:gd name="connsiteX0" fmla="*/ 1098600 w 1098600"/>
              <a:gd name="connsiteY0" fmla="*/ 0 h 2099753"/>
              <a:gd name="connsiteX1" fmla="*/ 826458 w 1098600"/>
              <a:gd name="connsiteY1" fmla="*/ 136482 h 2099753"/>
              <a:gd name="connsiteX2" fmla="*/ 570964 w 1098600"/>
              <a:gd name="connsiteY2" fmla="*/ 270953 h 2099753"/>
              <a:gd name="connsiteX3" fmla="*/ 261681 w 1098600"/>
              <a:gd name="connsiteY3" fmla="*/ 526447 h 2099753"/>
              <a:gd name="connsiteX4" fmla="*/ 33081 w 1098600"/>
              <a:gd name="connsiteY4" fmla="*/ 1561871 h 2099753"/>
              <a:gd name="connsiteX5" fmla="*/ 6187 w 1098600"/>
              <a:gd name="connsiteY5" fmla="*/ 2099753 h 2099753"/>
              <a:gd name="connsiteX0" fmla="*/ 1097501 w 1097501"/>
              <a:gd name="connsiteY0" fmla="*/ 0 h 2099753"/>
              <a:gd name="connsiteX1" fmla="*/ 825359 w 1097501"/>
              <a:gd name="connsiteY1" fmla="*/ 136482 h 2099753"/>
              <a:gd name="connsiteX2" fmla="*/ 569865 w 1097501"/>
              <a:gd name="connsiteY2" fmla="*/ 270953 h 2099753"/>
              <a:gd name="connsiteX3" fmla="*/ 235701 w 1097501"/>
              <a:gd name="connsiteY3" fmla="*/ 644634 h 2099753"/>
              <a:gd name="connsiteX4" fmla="*/ 31982 w 1097501"/>
              <a:gd name="connsiteY4" fmla="*/ 1561871 h 2099753"/>
              <a:gd name="connsiteX5" fmla="*/ 5088 w 1097501"/>
              <a:gd name="connsiteY5" fmla="*/ 2099753 h 2099753"/>
              <a:gd name="connsiteX0" fmla="*/ 1097501 w 1097501"/>
              <a:gd name="connsiteY0" fmla="*/ 0 h 2099753"/>
              <a:gd name="connsiteX1" fmla="*/ 943546 w 1097501"/>
              <a:gd name="connsiteY1" fmla="*/ 74278 h 2099753"/>
              <a:gd name="connsiteX2" fmla="*/ 569865 w 1097501"/>
              <a:gd name="connsiteY2" fmla="*/ 270953 h 2099753"/>
              <a:gd name="connsiteX3" fmla="*/ 235701 w 1097501"/>
              <a:gd name="connsiteY3" fmla="*/ 644634 h 2099753"/>
              <a:gd name="connsiteX4" fmla="*/ 31982 w 1097501"/>
              <a:gd name="connsiteY4" fmla="*/ 1561871 h 2099753"/>
              <a:gd name="connsiteX5" fmla="*/ 5088 w 1097501"/>
              <a:gd name="connsiteY5" fmla="*/ 2099753 h 2099753"/>
              <a:gd name="connsiteX0" fmla="*/ 1097501 w 1097501"/>
              <a:gd name="connsiteY0" fmla="*/ 0 h 2099753"/>
              <a:gd name="connsiteX1" fmla="*/ 943546 w 1097501"/>
              <a:gd name="connsiteY1" fmla="*/ 74278 h 2099753"/>
              <a:gd name="connsiteX2" fmla="*/ 565001 w 1097501"/>
              <a:gd name="connsiteY2" fmla="*/ 280681 h 2099753"/>
              <a:gd name="connsiteX3" fmla="*/ 235701 w 1097501"/>
              <a:gd name="connsiteY3" fmla="*/ 644634 h 2099753"/>
              <a:gd name="connsiteX4" fmla="*/ 31982 w 1097501"/>
              <a:gd name="connsiteY4" fmla="*/ 1561871 h 2099753"/>
              <a:gd name="connsiteX5" fmla="*/ 5088 w 1097501"/>
              <a:gd name="connsiteY5" fmla="*/ 2099753 h 2099753"/>
              <a:gd name="connsiteX0" fmla="*/ 1098348 w 1098348"/>
              <a:gd name="connsiteY0" fmla="*/ 0 h 2099753"/>
              <a:gd name="connsiteX1" fmla="*/ 944393 w 1098348"/>
              <a:gd name="connsiteY1" fmla="*/ 74278 h 2099753"/>
              <a:gd name="connsiteX2" fmla="*/ 565848 w 1098348"/>
              <a:gd name="connsiteY2" fmla="*/ 280681 h 2099753"/>
              <a:gd name="connsiteX3" fmla="*/ 256003 w 1098348"/>
              <a:gd name="connsiteY3" fmla="*/ 659226 h 2099753"/>
              <a:gd name="connsiteX4" fmla="*/ 32829 w 1098348"/>
              <a:gd name="connsiteY4" fmla="*/ 1561871 h 2099753"/>
              <a:gd name="connsiteX5" fmla="*/ 5935 w 1098348"/>
              <a:gd name="connsiteY5" fmla="*/ 2099753 h 2099753"/>
              <a:gd name="connsiteX0" fmla="*/ 1095959 w 1095959"/>
              <a:gd name="connsiteY0" fmla="*/ 0 h 2099753"/>
              <a:gd name="connsiteX1" fmla="*/ 942004 w 1095959"/>
              <a:gd name="connsiteY1" fmla="*/ 74278 h 2099753"/>
              <a:gd name="connsiteX2" fmla="*/ 563459 w 1095959"/>
              <a:gd name="connsiteY2" fmla="*/ 280681 h 2099753"/>
              <a:gd name="connsiteX3" fmla="*/ 190384 w 1095959"/>
              <a:gd name="connsiteY3" fmla="*/ 644634 h 2099753"/>
              <a:gd name="connsiteX4" fmla="*/ 30440 w 1095959"/>
              <a:gd name="connsiteY4" fmla="*/ 1561871 h 2099753"/>
              <a:gd name="connsiteX5" fmla="*/ 3546 w 1095959"/>
              <a:gd name="connsiteY5" fmla="*/ 2099753 h 2099753"/>
              <a:gd name="connsiteX0" fmla="*/ 1094611 w 1094611"/>
              <a:gd name="connsiteY0" fmla="*/ 0 h 2099753"/>
              <a:gd name="connsiteX1" fmla="*/ 940656 w 1094611"/>
              <a:gd name="connsiteY1" fmla="*/ 74278 h 2099753"/>
              <a:gd name="connsiteX2" fmla="*/ 562111 w 1094611"/>
              <a:gd name="connsiteY2" fmla="*/ 280681 h 2099753"/>
              <a:gd name="connsiteX3" fmla="*/ 125806 w 1094611"/>
              <a:gd name="connsiteY3" fmla="*/ 766230 h 2099753"/>
              <a:gd name="connsiteX4" fmla="*/ 29092 w 1094611"/>
              <a:gd name="connsiteY4" fmla="*/ 1561871 h 2099753"/>
              <a:gd name="connsiteX5" fmla="*/ 2198 w 1094611"/>
              <a:gd name="connsiteY5" fmla="*/ 2099753 h 2099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4611" h="2099753">
                <a:moveTo>
                  <a:pt x="1094611" y="0"/>
                </a:moveTo>
                <a:cubicBezTo>
                  <a:pt x="1020652" y="56029"/>
                  <a:pt x="1029406" y="27498"/>
                  <a:pt x="940656" y="74278"/>
                </a:cubicBezTo>
                <a:cubicBezTo>
                  <a:pt x="851906" y="121058"/>
                  <a:pt x="697919" y="165356"/>
                  <a:pt x="562111" y="280681"/>
                </a:cubicBezTo>
                <a:cubicBezTo>
                  <a:pt x="426303" y="396006"/>
                  <a:pt x="214643" y="552698"/>
                  <a:pt x="125806" y="766230"/>
                </a:cubicBezTo>
                <a:cubicBezTo>
                  <a:pt x="36970" y="979762"/>
                  <a:pt x="49693" y="1339617"/>
                  <a:pt x="29092" y="1561871"/>
                </a:cubicBezTo>
                <a:cubicBezTo>
                  <a:pt x="8491" y="1784125"/>
                  <a:pt x="-5646" y="1961921"/>
                  <a:pt x="2198" y="2099753"/>
                </a:cubicBezTo>
              </a:path>
            </a:pathLst>
          </a:custGeom>
          <a:noFill/>
          <a:ln w="2222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stealth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95704629-9A1B-4B40-AE7D-EBD29172F91E}"/>
              </a:ext>
            </a:extLst>
          </p:cNvPr>
          <p:cNvSpPr/>
          <p:nvPr/>
        </p:nvSpPr>
        <p:spPr bwMode="auto">
          <a:xfrm flipV="1">
            <a:off x="4811850" y="2117375"/>
            <a:ext cx="1094611" cy="2099753"/>
          </a:xfrm>
          <a:custGeom>
            <a:avLst/>
            <a:gdLst>
              <a:gd name="connsiteX0" fmla="*/ 1055058 w 1055058"/>
              <a:gd name="connsiteY0" fmla="*/ 0 h 2124635"/>
              <a:gd name="connsiteX1" fmla="*/ 826458 w 1055058"/>
              <a:gd name="connsiteY1" fmla="*/ 161364 h 2124635"/>
              <a:gd name="connsiteX2" fmla="*/ 570964 w 1055058"/>
              <a:gd name="connsiteY2" fmla="*/ 295835 h 2124635"/>
              <a:gd name="connsiteX3" fmla="*/ 261681 w 1055058"/>
              <a:gd name="connsiteY3" fmla="*/ 551329 h 2124635"/>
              <a:gd name="connsiteX4" fmla="*/ 33081 w 1055058"/>
              <a:gd name="connsiteY4" fmla="*/ 1586753 h 2124635"/>
              <a:gd name="connsiteX5" fmla="*/ 6187 w 1055058"/>
              <a:gd name="connsiteY5" fmla="*/ 2124635 h 2124635"/>
              <a:gd name="connsiteX0" fmla="*/ 1073719 w 1073719"/>
              <a:gd name="connsiteY0" fmla="*/ 0 h 2087312"/>
              <a:gd name="connsiteX1" fmla="*/ 826458 w 1073719"/>
              <a:gd name="connsiteY1" fmla="*/ 124041 h 2087312"/>
              <a:gd name="connsiteX2" fmla="*/ 570964 w 1073719"/>
              <a:gd name="connsiteY2" fmla="*/ 258512 h 2087312"/>
              <a:gd name="connsiteX3" fmla="*/ 261681 w 1073719"/>
              <a:gd name="connsiteY3" fmla="*/ 514006 h 2087312"/>
              <a:gd name="connsiteX4" fmla="*/ 33081 w 1073719"/>
              <a:gd name="connsiteY4" fmla="*/ 1549430 h 2087312"/>
              <a:gd name="connsiteX5" fmla="*/ 6187 w 1073719"/>
              <a:gd name="connsiteY5" fmla="*/ 2087312 h 2087312"/>
              <a:gd name="connsiteX0" fmla="*/ 1098600 w 1098600"/>
              <a:gd name="connsiteY0" fmla="*/ 0 h 2099753"/>
              <a:gd name="connsiteX1" fmla="*/ 826458 w 1098600"/>
              <a:gd name="connsiteY1" fmla="*/ 136482 h 2099753"/>
              <a:gd name="connsiteX2" fmla="*/ 570964 w 1098600"/>
              <a:gd name="connsiteY2" fmla="*/ 270953 h 2099753"/>
              <a:gd name="connsiteX3" fmla="*/ 261681 w 1098600"/>
              <a:gd name="connsiteY3" fmla="*/ 526447 h 2099753"/>
              <a:gd name="connsiteX4" fmla="*/ 33081 w 1098600"/>
              <a:gd name="connsiteY4" fmla="*/ 1561871 h 2099753"/>
              <a:gd name="connsiteX5" fmla="*/ 6187 w 1098600"/>
              <a:gd name="connsiteY5" fmla="*/ 2099753 h 2099753"/>
              <a:gd name="connsiteX0" fmla="*/ 1097501 w 1097501"/>
              <a:gd name="connsiteY0" fmla="*/ 0 h 2099753"/>
              <a:gd name="connsiteX1" fmla="*/ 825359 w 1097501"/>
              <a:gd name="connsiteY1" fmla="*/ 136482 h 2099753"/>
              <a:gd name="connsiteX2" fmla="*/ 569865 w 1097501"/>
              <a:gd name="connsiteY2" fmla="*/ 270953 h 2099753"/>
              <a:gd name="connsiteX3" fmla="*/ 235701 w 1097501"/>
              <a:gd name="connsiteY3" fmla="*/ 644634 h 2099753"/>
              <a:gd name="connsiteX4" fmla="*/ 31982 w 1097501"/>
              <a:gd name="connsiteY4" fmla="*/ 1561871 h 2099753"/>
              <a:gd name="connsiteX5" fmla="*/ 5088 w 1097501"/>
              <a:gd name="connsiteY5" fmla="*/ 2099753 h 2099753"/>
              <a:gd name="connsiteX0" fmla="*/ 1097501 w 1097501"/>
              <a:gd name="connsiteY0" fmla="*/ 0 h 2099753"/>
              <a:gd name="connsiteX1" fmla="*/ 943546 w 1097501"/>
              <a:gd name="connsiteY1" fmla="*/ 74278 h 2099753"/>
              <a:gd name="connsiteX2" fmla="*/ 569865 w 1097501"/>
              <a:gd name="connsiteY2" fmla="*/ 270953 h 2099753"/>
              <a:gd name="connsiteX3" fmla="*/ 235701 w 1097501"/>
              <a:gd name="connsiteY3" fmla="*/ 644634 h 2099753"/>
              <a:gd name="connsiteX4" fmla="*/ 31982 w 1097501"/>
              <a:gd name="connsiteY4" fmla="*/ 1561871 h 2099753"/>
              <a:gd name="connsiteX5" fmla="*/ 5088 w 1097501"/>
              <a:gd name="connsiteY5" fmla="*/ 2099753 h 2099753"/>
              <a:gd name="connsiteX0" fmla="*/ 1094611 w 1094611"/>
              <a:gd name="connsiteY0" fmla="*/ 0 h 2099753"/>
              <a:gd name="connsiteX1" fmla="*/ 940656 w 1094611"/>
              <a:gd name="connsiteY1" fmla="*/ 74278 h 2099753"/>
              <a:gd name="connsiteX2" fmla="*/ 566975 w 1094611"/>
              <a:gd name="connsiteY2" fmla="*/ 270953 h 2099753"/>
              <a:gd name="connsiteX3" fmla="*/ 125806 w 1094611"/>
              <a:gd name="connsiteY3" fmla="*/ 810004 h 2099753"/>
              <a:gd name="connsiteX4" fmla="*/ 29092 w 1094611"/>
              <a:gd name="connsiteY4" fmla="*/ 1561871 h 2099753"/>
              <a:gd name="connsiteX5" fmla="*/ 2198 w 1094611"/>
              <a:gd name="connsiteY5" fmla="*/ 2099753 h 2099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4611" h="2099753">
                <a:moveTo>
                  <a:pt x="1094611" y="0"/>
                </a:moveTo>
                <a:cubicBezTo>
                  <a:pt x="1020652" y="56029"/>
                  <a:pt x="1028595" y="29119"/>
                  <a:pt x="940656" y="74278"/>
                </a:cubicBezTo>
                <a:cubicBezTo>
                  <a:pt x="852717" y="119437"/>
                  <a:pt x="702783" y="148332"/>
                  <a:pt x="566975" y="270953"/>
                </a:cubicBezTo>
                <a:cubicBezTo>
                  <a:pt x="431167" y="393574"/>
                  <a:pt x="215453" y="594851"/>
                  <a:pt x="125806" y="810004"/>
                </a:cubicBezTo>
                <a:cubicBezTo>
                  <a:pt x="36159" y="1025157"/>
                  <a:pt x="49693" y="1346913"/>
                  <a:pt x="29092" y="1561871"/>
                </a:cubicBezTo>
                <a:cubicBezTo>
                  <a:pt x="8491" y="1776829"/>
                  <a:pt x="-5646" y="1961921"/>
                  <a:pt x="2198" y="2099753"/>
                </a:cubicBezTo>
              </a:path>
            </a:pathLst>
          </a:custGeom>
          <a:noFill/>
          <a:ln w="2222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stealth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99C56F1-9F45-4750-A31F-C794A65E8866}"/>
              </a:ext>
            </a:extLst>
          </p:cNvPr>
          <p:cNvSpPr/>
          <p:nvPr/>
        </p:nvSpPr>
        <p:spPr bwMode="auto">
          <a:xfrm flipH="1">
            <a:off x="3030675" y="4304969"/>
            <a:ext cx="1094611" cy="2099753"/>
          </a:xfrm>
          <a:custGeom>
            <a:avLst/>
            <a:gdLst>
              <a:gd name="connsiteX0" fmla="*/ 1055058 w 1055058"/>
              <a:gd name="connsiteY0" fmla="*/ 0 h 2124635"/>
              <a:gd name="connsiteX1" fmla="*/ 826458 w 1055058"/>
              <a:gd name="connsiteY1" fmla="*/ 161364 h 2124635"/>
              <a:gd name="connsiteX2" fmla="*/ 570964 w 1055058"/>
              <a:gd name="connsiteY2" fmla="*/ 295835 h 2124635"/>
              <a:gd name="connsiteX3" fmla="*/ 261681 w 1055058"/>
              <a:gd name="connsiteY3" fmla="*/ 551329 h 2124635"/>
              <a:gd name="connsiteX4" fmla="*/ 33081 w 1055058"/>
              <a:gd name="connsiteY4" fmla="*/ 1586753 h 2124635"/>
              <a:gd name="connsiteX5" fmla="*/ 6187 w 1055058"/>
              <a:gd name="connsiteY5" fmla="*/ 2124635 h 2124635"/>
              <a:gd name="connsiteX0" fmla="*/ 1073719 w 1073719"/>
              <a:gd name="connsiteY0" fmla="*/ 0 h 2087312"/>
              <a:gd name="connsiteX1" fmla="*/ 826458 w 1073719"/>
              <a:gd name="connsiteY1" fmla="*/ 124041 h 2087312"/>
              <a:gd name="connsiteX2" fmla="*/ 570964 w 1073719"/>
              <a:gd name="connsiteY2" fmla="*/ 258512 h 2087312"/>
              <a:gd name="connsiteX3" fmla="*/ 261681 w 1073719"/>
              <a:gd name="connsiteY3" fmla="*/ 514006 h 2087312"/>
              <a:gd name="connsiteX4" fmla="*/ 33081 w 1073719"/>
              <a:gd name="connsiteY4" fmla="*/ 1549430 h 2087312"/>
              <a:gd name="connsiteX5" fmla="*/ 6187 w 1073719"/>
              <a:gd name="connsiteY5" fmla="*/ 2087312 h 2087312"/>
              <a:gd name="connsiteX0" fmla="*/ 1098600 w 1098600"/>
              <a:gd name="connsiteY0" fmla="*/ 0 h 2099753"/>
              <a:gd name="connsiteX1" fmla="*/ 826458 w 1098600"/>
              <a:gd name="connsiteY1" fmla="*/ 136482 h 2099753"/>
              <a:gd name="connsiteX2" fmla="*/ 570964 w 1098600"/>
              <a:gd name="connsiteY2" fmla="*/ 270953 h 2099753"/>
              <a:gd name="connsiteX3" fmla="*/ 261681 w 1098600"/>
              <a:gd name="connsiteY3" fmla="*/ 526447 h 2099753"/>
              <a:gd name="connsiteX4" fmla="*/ 33081 w 1098600"/>
              <a:gd name="connsiteY4" fmla="*/ 1561871 h 2099753"/>
              <a:gd name="connsiteX5" fmla="*/ 6187 w 1098600"/>
              <a:gd name="connsiteY5" fmla="*/ 2099753 h 2099753"/>
              <a:gd name="connsiteX0" fmla="*/ 1097501 w 1097501"/>
              <a:gd name="connsiteY0" fmla="*/ 0 h 2099753"/>
              <a:gd name="connsiteX1" fmla="*/ 825359 w 1097501"/>
              <a:gd name="connsiteY1" fmla="*/ 136482 h 2099753"/>
              <a:gd name="connsiteX2" fmla="*/ 569865 w 1097501"/>
              <a:gd name="connsiteY2" fmla="*/ 270953 h 2099753"/>
              <a:gd name="connsiteX3" fmla="*/ 235701 w 1097501"/>
              <a:gd name="connsiteY3" fmla="*/ 644634 h 2099753"/>
              <a:gd name="connsiteX4" fmla="*/ 31982 w 1097501"/>
              <a:gd name="connsiteY4" fmla="*/ 1561871 h 2099753"/>
              <a:gd name="connsiteX5" fmla="*/ 5088 w 1097501"/>
              <a:gd name="connsiteY5" fmla="*/ 2099753 h 2099753"/>
              <a:gd name="connsiteX0" fmla="*/ 1097501 w 1097501"/>
              <a:gd name="connsiteY0" fmla="*/ 0 h 2099753"/>
              <a:gd name="connsiteX1" fmla="*/ 943546 w 1097501"/>
              <a:gd name="connsiteY1" fmla="*/ 74278 h 2099753"/>
              <a:gd name="connsiteX2" fmla="*/ 569865 w 1097501"/>
              <a:gd name="connsiteY2" fmla="*/ 270953 h 2099753"/>
              <a:gd name="connsiteX3" fmla="*/ 235701 w 1097501"/>
              <a:gd name="connsiteY3" fmla="*/ 644634 h 2099753"/>
              <a:gd name="connsiteX4" fmla="*/ 31982 w 1097501"/>
              <a:gd name="connsiteY4" fmla="*/ 1561871 h 2099753"/>
              <a:gd name="connsiteX5" fmla="*/ 5088 w 1097501"/>
              <a:gd name="connsiteY5" fmla="*/ 2099753 h 2099753"/>
              <a:gd name="connsiteX0" fmla="*/ 1097501 w 1097501"/>
              <a:gd name="connsiteY0" fmla="*/ 0 h 2099753"/>
              <a:gd name="connsiteX1" fmla="*/ 943546 w 1097501"/>
              <a:gd name="connsiteY1" fmla="*/ 74278 h 2099753"/>
              <a:gd name="connsiteX2" fmla="*/ 565001 w 1097501"/>
              <a:gd name="connsiteY2" fmla="*/ 280681 h 2099753"/>
              <a:gd name="connsiteX3" fmla="*/ 235701 w 1097501"/>
              <a:gd name="connsiteY3" fmla="*/ 644634 h 2099753"/>
              <a:gd name="connsiteX4" fmla="*/ 31982 w 1097501"/>
              <a:gd name="connsiteY4" fmla="*/ 1561871 h 2099753"/>
              <a:gd name="connsiteX5" fmla="*/ 5088 w 1097501"/>
              <a:gd name="connsiteY5" fmla="*/ 2099753 h 2099753"/>
              <a:gd name="connsiteX0" fmla="*/ 1098348 w 1098348"/>
              <a:gd name="connsiteY0" fmla="*/ 0 h 2099753"/>
              <a:gd name="connsiteX1" fmla="*/ 944393 w 1098348"/>
              <a:gd name="connsiteY1" fmla="*/ 74278 h 2099753"/>
              <a:gd name="connsiteX2" fmla="*/ 565848 w 1098348"/>
              <a:gd name="connsiteY2" fmla="*/ 280681 h 2099753"/>
              <a:gd name="connsiteX3" fmla="*/ 256003 w 1098348"/>
              <a:gd name="connsiteY3" fmla="*/ 659226 h 2099753"/>
              <a:gd name="connsiteX4" fmla="*/ 32829 w 1098348"/>
              <a:gd name="connsiteY4" fmla="*/ 1561871 h 2099753"/>
              <a:gd name="connsiteX5" fmla="*/ 5935 w 1098348"/>
              <a:gd name="connsiteY5" fmla="*/ 2099753 h 2099753"/>
              <a:gd name="connsiteX0" fmla="*/ 1095959 w 1095959"/>
              <a:gd name="connsiteY0" fmla="*/ 0 h 2099753"/>
              <a:gd name="connsiteX1" fmla="*/ 942004 w 1095959"/>
              <a:gd name="connsiteY1" fmla="*/ 74278 h 2099753"/>
              <a:gd name="connsiteX2" fmla="*/ 563459 w 1095959"/>
              <a:gd name="connsiteY2" fmla="*/ 280681 h 2099753"/>
              <a:gd name="connsiteX3" fmla="*/ 190384 w 1095959"/>
              <a:gd name="connsiteY3" fmla="*/ 644634 h 2099753"/>
              <a:gd name="connsiteX4" fmla="*/ 30440 w 1095959"/>
              <a:gd name="connsiteY4" fmla="*/ 1561871 h 2099753"/>
              <a:gd name="connsiteX5" fmla="*/ 3546 w 1095959"/>
              <a:gd name="connsiteY5" fmla="*/ 2099753 h 2099753"/>
              <a:gd name="connsiteX0" fmla="*/ 1094611 w 1094611"/>
              <a:gd name="connsiteY0" fmla="*/ 0 h 2099753"/>
              <a:gd name="connsiteX1" fmla="*/ 940656 w 1094611"/>
              <a:gd name="connsiteY1" fmla="*/ 74278 h 2099753"/>
              <a:gd name="connsiteX2" fmla="*/ 562111 w 1094611"/>
              <a:gd name="connsiteY2" fmla="*/ 280681 h 2099753"/>
              <a:gd name="connsiteX3" fmla="*/ 125806 w 1094611"/>
              <a:gd name="connsiteY3" fmla="*/ 766230 h 2099753"/>
              <a:gd name="connsiteX4" fmla="*/ 29092 w 1094611"/>
              <a:gd name="connsiteY4" fmla="*/ 1561871 h 2099753"/>
              <a:gd name="connsiteX5" fmla="*/ 2198 w 1094611"/>
              <a:gd name="connsiteY5" fmla="*/ 2099753 h 2099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4611" h="2099753">
                <a:moveTo>
                  <a:pt x="1094611" y="0"/>
                </a:moveTo>
                <a:cubicBezTo>
                  <a:pt x="1020652" y="56029"/>
                  <a:pt x="1029406" y="27498"/>
                  <a:pt x="940656" y="74278"/>
                </a:cubicBezTo>
                <a:cubicBezTo>
                  <a:pt x="851906" y="121058"/>
                  <a:pt x="697919" y="165356"/>
                  <a:pt x="562111" y="280681"/>
                </a:cubicBezTo>
                <a:cubicBezTo>
                  <a:pt x="426303" y="396006"/>
                  <a:pt x="214643" y="552698"/>
                  <a:pt x="125806" y="766230"/>
                </a:cubicBezTo>
                <a:cubicBezTo>
                  <a:pt x="36970" y="979762"/>
                  <a:pt x="49693" y="1339617"/>
                  <a:pt x="29092" y="1561871"/>
                </a:cubicBezTo>
                <a:cubicBezTo>
                  <a:pt x="8491" y="1784125"/>
                  <a:pt x="-5646" y="1961921"/>
                  <a:pt x="2198" y="2099753"/>
                </a:cubicBezTo>
              </a:path>
            </a:pathLst>
          </a:custGeom>
          <a:noFill/>
          <a:ln w="2222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stealth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C1E7C92E-9648-490D-83D5-76ED53C58E8F}"/>
              </a:ext>
            </a:extLst>
          </p:cNvPr>
          <p:cNvSpPr/>
          <p:nvPr/>
        </p:nvSpPr>
        <p:spPr bwMode="auto">
          <a:xfrm flipH="1" flipV="1">
            <a:off x="3021150" y="2117375"/>
            <a:ext cx="1094611" cy="2099753"/>
          </a:xfrm>
          <a:custGeom>
            <a:avLst/>
            <a:gdLst>
              <a:gd name="connsiteX0" fmla="*/ 1055058 w 1055058"/>
              <a:gd name="connsiteY0" fmla="*/ 0 h 2124635"/>
              <a:gd name="connsiteX1" fmla="*/ 826458 w 1055058"/>
              <a:gd name="connsiteY1" fmla="*/ 161364 h 2124635"/>
              <a:gd name="connsiteX2" fmla="*/ 570964 w 1055058"/>
              <a:gd name="connsiteY2" fmla="*/ 295835 h 2124635"/>
              <a:gd name="connsiteX3" fmla="*/ 261681 w 1055058"/>
              <a:gd name="connsiteY3" fmla="*/ 551329 h 2124635"/>
              <a:gd name="connsiteX4" fmla="*/ 33081 w 1055058"/>
              <a:gd name="connsiteY4" fmla="*/ 1586753 h 2124635"/>
              <a:gd name="connsiteX5" fmla="*/ 6187 w 1055058"/>
              <a:gd name="connsiteY5" fmla="*/ 2124635 h 2124635"/>
              <a:gd name="connsiteX0" fmla="*/ 1073719 w 1073719"/>
              <a:gd name="connsiteY0" fmla="*/ 0 h 2087312"/>
              <a:gd name="connsiteX1" fmla="*/ 826458 w 1073719"/>
              <a:gd name="connsiteY1" fmla="*/ 124041 h 2087312"/>
              <a:gd name="connsiteX2" fmla="*/ 570964 w 1073719"/>
              <a:gd name="connsiteY2" fmla="*/ 258512 h 2087312"/>
              <a:gd name="connsiteX3" fmla="*/ 261681 w 1073719"/>
              <a:gd name="connsiteY3" fmla="*/ 514006 h 2087312"/>
              <a:gd name="connsiteX4" fmla="*/ 33081 w 1073719"/>
              <a:gd name="connsiteY4" fmla="*/ 1549430 h 2087312"/>
              <a:gd name="connsiteX5" fmla="*/ 6187 w 1073719"/>
              <a:gd name="connsiteY5" fmla="*/ 2087312 h 2087312"/>
              <a:gd name="connsiteX0" fmla="*/ 1098600 w 1098600"/>
              <a:gd name="connsiteY0" fmla="*/ 0 h 2099753"/>
              <a:gd name="connsiteX1" fmla="*/ 826458 w 1098600"/>
              <a:gd name="connsiteY1" fmla="*/ 136482 h 2099753"/>
              <a:gd name="connsiteX2" fmla="*/ 570964 w 1098600"/>
              <a:gd name="connsiteY2" fmla="*/ 270953 h 2099753"/>
              <a:gd name="connsiteX3" fmla="*/ 261681 w 1098600"/>
              <a:gd name="connsiteY3" fmla="*/ 526447 h 2099753"/>
              <a:gd name="connsiteX4" fmla="*/ 33081 w 1098600"/>
              <a:gd name="connsiteY4" fmla="*/ 1561871 h 2099753"/>
              <a:gd name="connsiteX5" fmla="*/ 6187 w 1098600"/>
              <a:gd name="connsiteY5" fmla="*/ 2099753 h 2099753"/>
              <a:gd name="connsiteX0" fmla="*/ 1097501 w 1097501"/>
              <a:gd name="connsiteY0" fmla="*/ 0 h 2099753"/>
              <a:gd name="connsiteX1" fmla="*/ 825359 w 1097501"/>
              <a:gd name="connsiteY1" fmla="*/ 136482 h 2099753"/>
              <a:gd name="connsiteX2" fmla="*/ 569865 w 1097501"/>
              <a:gd name="connsiteY2" fmla="*/ 270953 h 2099753"/>
              <a:gd name="connsiteX3" fmla="*/ 235701 w 1097501"/>
              <a:gd name="connsiteY3" fmla="*/ 644634 h 2099753"/>
              <a:gd name="connsiteX4" fmla="*/ 31982 w 1097501"/>
              <a:gd name="connsiteY4" fmla="*/ 1561871 h 2099753"/>
              <a:gd name="connsiteX5" fmla="*/ 5088 w 1097501"/>
              <a:gd name="connsiteY5" fmla="*/ 2099753 h 2099753"/>
              <a:gd name="connsiteX0" fmla="*/ 1097501 w 1097501"/>
              <a:gd name="connsiteY0" fmla="*/ 0 h 2099753"/>
              <a:gd name="connsiteX1" fmla="*/ 943546 w 1097501"/>
              <a:gd name="connsiteY1" fmla="*/ 74278 h 2099753"/>
              <a:gd name="connsiteX2" fmla="*/ 569865 w 1097501"/>
              <a:gd name="connsiteY2" fmla="*/ 270953 h 2099753"/>
              <a:gd name="connsiteX3" fmla="*/ 235701 w 1097501"/>
              <a:gd name="connsiteY3" fmla="*/ 644634 h 2099753"/>
              <a:gd name="connsiteX4" fmla="*/ 31982 w 1097501"/>
              <a:gd name="connsiteY4" fmla="*/ 1561871 h 2099753"/>
              <a:gd name="connsiteX5" fmla="*/ 5088 w 1097501"/>
              <a:gd name="connsiteY5" fmla="*/ 2099753 h 2099753"/>
              <a:gd name="connsiteX0" fmla="*/ 1097501 w 1097501"/>
              <a:gd name="connsiteY0" fmla="*/ 0 h 2099753"/>
              <a:gd name="connsiteX1" fmla="*/ 943546 w 1097501"/>
              <a:gd name="connsiteY1" fmla="*/ 74278 h 2099753"/>
              <a:gd name="connsiteX2" fmla="*/ 565001 w 1097501"/>
              <a:gd name="connsiteY2" fmla="*/ 280681 h 2099753"/>
              <a:gd name="connsiteX3" fmla="*/ 235701 w 1097501"/>
              <a:gd name="connsiteY3" fmla="*/ 644634 h 2099753"/>
              <a:gd name="connsiteX4" fmla="*/ 31982 w 1097501"/>
              <a:gd name="connsiteY4" fmla="*/ 1561871 h 2099753"/>
              <a:gd name="connsiteX5" fmla="*/ 5088 w 1097501"/>
              <a:gd name="connsiteY5" fmla="*/ 2099753 h 2099753"/>
              <a:gd name="connsiteX0" fmla="*/ 1098348 w 1098348"/>
              <a:gd name="connsiteY0" fmla="*/ 0 h 2099753"/>
              <a:gd name="connsiteX1" fmla="*/ 944393 w 1098348"/>
              <a:gd name="connsiteY1" fmla="*/ 74278 h 2099753"/>
              <a:gd name="connsiteX2" fmla="*/ 565848 w 1098348"/>
              <a:gd name="connsiteY2" fmla="*/ 280681 h 2099753"/>
              <a:gd name="connsiteX3" fmla="*/ 256003 w 1098348"/>
              <a:gd name="connsiteY3" fmla="*/ 659226 h 2099753"/>
              <a:gd name="connsiteX4" fmla="*/ 32829 w 1098348"/>
              <a:gd name="connsiteY4" fmla="*/ 1561871 h 2099753"/>
              <a:gd name="connsiteX5" fmla="*/ 5935 w 1098348"/>
              <a:gd name="connsiteY5" fmla="*/ 2099753 h 2099753"/>
              <a:gd name="connsiteX0" fmla="*/ 1095959 w 1095959"/>
              <a:gd name="connsiteY0" fmla="*/ 0 h 2099753"/>
              <a:gd name="connsiteX1" fmla="*/ 942004 w 1095959"/>
              <a:gd name="connsiteY1" fmla="*/ 74278 h 2099753"/>
              <a:gd name="connsiteX2" fmla="*/ 563459 w 1095959"/>
              <a:gd name="connsiteY2" fmla="*/ 280681 h 2099753"/>
              <a:gd name="connsiteX3" fmla="*/ 190384 w 1095959"/>
              <a:gd name="connsiteY3" fmla="*/ 644634 h 2099753"/>
              <a:gd name="connsiteX4" fmla="*/ 30440 w 1095959"/>
              <a:gd name="connsiteY4" fmla="*/ 1561871 h 2099753"/>
              <a:gd name="connsiteX5" fmla="*/ 3546 w 1095959"/>
              <a:gd name="connsiteY5" fmla="*/ 2099753 h 2099753"/>
              <a:gd name="connsiteX0" fmla="*/ 1094611 w 1094611"/>
              <a:gd name="connsiteY0" fmla="*/ 0 h 2099753"/>
              <a:gd name="connsiteX1" fmla="*/ 940656 w 1094611"/>
              <a:gd name="connsiteY1" fmla="*/ 74278 h 2099753"/>
              <a:gd name="connsiteX2" fmla="*/ 562111 w 1094611"/>
              <a:gd name="connsiteY2" fmla="*/ 280681 h 2099753"/>
              <a:gd name="connsiteX3" fmla="*/ 125806 w 1094611"/>
              <a:gd name="connsiteY3" fmla="*/ 766230 h 2099753"/>
              <a:gd name="connsiteX4" fmla="*/ 29092 w 1094611"/>
              <a:gd name="connsiteY4" fmla="*/ 1561871 h 2099753"/>
              <a:gd name="connsiteX5" fmla="*/ 2198 w 1094611"/>
              <a:gd name="connsiteY5" fmla="*/ 2099753 h 20997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4611" h="2099753">
                <a:moveTo>
                  <a:pt x="1094611" y="0"/>
                </a:moveTo>
                <a:cubicBezTo>
                  <a:pt x="1020652" y="56029"/>
                  <a:pt x="1029406" y="27498"/>
                  <a:pt x="940656" y="74278"/>
                </a:cubicBezTo>
                <a:cubicBezTo>
                  <a:pt x="851906" y="121058"/>
                  <a:pt x="697919" y="165356"/>
                  <a:pt x="562111" y="280681"/>
                </a:cubicBezTo>
                <a:cubicBezTo>
                  <a:pt x="426303" y="396006"/>
                  <a:pt x="214643" y="552698"/>
                  <a:pt x="125806" y="766230"/>
                </a:cubicBezTo>
                <a:cubicBezTo>
                  <a:pt x="36970" y="979762"/>
                  <a:pt x="49693" y="1339617"/>
                  <a:pt x="29092" y="1561871"/>
                </a:cubicBezTo>
                <a:cubicBezTo>
                  <a:pt x="8491" y="1784125"/>
                  <a:pt x="-5646" y="1961921"/>
                  <a:pt x="2198" y="2099753"/>
                </a:cubicBezTo>
              </a:path>
            </a:pathLst>
          </a:custGeom>
          <a:noFill/>
          <a:ln w="22225" cap="flat" cmpd="sng" algn="ctr">
            <a:solidFill>
              <a:srgbClr val="0070C0"/>
            </a:solidFill>
            <a:prstDash val="solid"/>
            <a:miter lim="800000"/>
            <a:headEnd type="none" w="med" len="med"/>
            <a:tailEnd type="stealth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ABE94E8-F5E1-4EFC-A7E5-51F744E5FF87}"/>
              </a:ext>
            </a:extLst>
          </p:cNvPr>
          <p:cNvSpPr txBox="1"/>
          <p:nvPr/>
        </p:nvSpPr>
        <p:spPr>
          <a:xfrm>
            <a:off x="5926395" y="1884215"/>
            <a:ext cx="25571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</a:rPr>
              <a:t>Electric Field Lines</a:t>
            </a: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407EA81F-19CE-479D-A24D-BF16717528D6}"/>
              </a:ext>
            </a:extLst>
          </p:cNvPr>
          <p:cNvSpPr/>
          <p:nvPr/>
        </p:nvSpPr>
        <p:spPr bwMode="auto">
          <a:xfrm>
            <a:off x="4861300" y="2098310"/>
            <a:ext cx="1094611" cy="186016"/>
          </a:xfrm>
          <a:custGeom>
            <a:avLst/>
            <a:gdLst>
              <a:gd name="connsiteX0" fmla="*/ 995082 w 995082"/>
              <a:gd name="connsiteY0" fmla="*/ 0 h 793377"/>
              <a:gd name="connsiteX1" fmla="*/ 497541 w 995082"/>
              <a:gd name="connsiteY1" fmla="*/ 80683 h 793377"/>
              <a:gd name="connsiteX2" fmla="*/ 0 w 995082"/>
              <a:gd name="connsiteY2" fmla="*/ 793377 h 7933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95082" h="793377">
                <a:moveTo>
                  <a:pt x="995082" y="0"/>
                </a:moveTo>
                <a:lnTo>
                  <a:pt x="497541" y="80683"/>
                </a:lnTo>
                <a:cubicBezTo>
                  <a:pt x="331694" y="212912"/>
                  <a:pt x="31376" y="676836"/>
                  <a:pt x="0" y="793377"/>
                </a:cubicBezTo>
              </a:path>
            </a:pathLst>
          </a:custGeom>
          <a:noFill/>
          <a:ln w="22225" cap="flat" cmpd="sng" algn="ctr">
            <a:solidFill>
              <a:srgbClr val="002060"/>
            </a:solidFill>
            <a:prstDash val="solid"/>
            <a:miter lim="800000"/>
            <a:headEnd type="none" w="lg" len="med"/>
            <a:tailEnd type="stealth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3CFB42E-AEEB-48CB-891C-832BD6A8CD6B}"/>
              </a:ext>
            </a:extLst>
          </p:cNvPr>
          <p:cNvSpPr txBox="1"/>
          <p:nvPr/>
        </p:nvSpPr>
        <p:spPr>
          <a:xfrm>
            <a:off x="518306" y="1819395"/>
            <a:ext cx="29514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993300"/>
                </a:solidFill>
              </a:rPr>
              <a:t>Lines of Equipotential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81F7E19F-F229-4A90-97C4-46026B8DA88F}"/>
              </a:ext>
            </a:extLst>
          </p:cNvPr>
          <p:cNvSpPr/>
          <p:nvPr/>
        </p:nvSpPr>
        <p:spPr bwMode="auto">
          <a:xfrm>
            <a:off x="3405359" y="2029534"/>
            <a:ext cx="256191" cy="560254"/>
          </a:xfrm>
          <a:custGeom>
            <a:avLst/>
            <a:gdLst>
              <a:gd name="connsiteX0" fmla="*/ 0 w 292402"/>
              <a:gd name="connsiteY0" fmla="*/ 0 h 618565"/>
              <a:gd name="connsiteX1" fmla="*/ 282389 w 292402"/>
              <a:gd name="connsiteY1" fmla="*/ 242047 h 618565"/>
              <a:gd name="connsiteX2" fmla="*/ 201706 w 292402"/>
              <a:gd name="connsiteY2" fmla="*/ 618565 h 6185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2402" h="618565">
                <a:moveTo>
                  <a:pt x="0" y="0"/>
                </a:moveTo>
                <a:cubicBezTo>
                  <a:pt x="124385" y="69476"/>
                  <a:pt x="248771" y="138953"/>
                  <a:pt x="282389" y="242047"/>
                </a:cubicBezTo>
                <a:cubicBezTo>
                  <a:pt x="316007" y="345141"/>
                  <a:pt x="258856" y="481853"/>
                  <a:pt x="201706" y="618565"/>
                </a:cubicBezTo>
              </a:path>
            </a:pathLst>
          </a:custGeom>
          <a:noFill/>
          <a:ln w="22225" cap="flat" cmpd="sng" algn="ctr">
            <a:solidFill>
              <a:srgbClr val="C00000"/>
            </a:solidFill>
            <a:prstDash val="solid"/>
            <a:miter lim="800000"/>
            <a:headEnd type="none" w="med" len="med"/>
            <a:tailEnd type="stealth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6D536F3-09A3-4061-8015-CA6E71D22E63}"/>
              </a:ext>
            </a:extLst>
          </p:cNvPr>
          <p:cNvSpPr txBox="1"/>
          <p:nvPr/>
        </p:nvSpPr>
        <p:spPr>
          <a:xfrm>
            <a:off x="6375928" y="5849881"/>
            <a:ext cx="23599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B050"/>
                </a:solidFill>
              </a:rPr>
              <a:t>Electric Field = 0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7C41F33-4F75-487D-98C0-038425C2510E}"/>
              </a:ext>
            </a:extLst>
          </p:cNvPr>
          <p:cNvCxnSpPr>
            <a:cxnSpLocks/>
            <a:stCxn id="16" idx="1"/>
          </p:cNvCxnSpPr>
          <p:nvPr/>
        </p:nvCxnSpPr>
        <p:spPr bwMode="auto">
          <a:xfrm flipH="1" flipV="1">
            <a:off x="4613824" y="4389400"/>
            <a:ext cx="1762104" cy="1660536"/>
          </a:xfrm>
          <a:prstGeom prst="straightConnector1">
            <a:avLst/>
          </a:prstGeom>
          <a:solidFill>
            <a:schemeClr val="accent1"/>
          </a:solidFill>
          <a:ln w="22225" cap="flat" cmpd="sng" algn="ctr">
            <a:solidFill>
              <a:srgbClr val="00B050"/>
            </a:solidFill>
            <a:prstDash val="solid"/>
            <a:miter lim="800000"/>
            <a:headEnd type="none" w="med" len="med"/>
            <a:tailEnd type="stealth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B8340EB6-2836-4D84-84E0-B1DB140F399E}"/>
              </a:ext>
            </a:extLst>
          </p:cNvPr>
          <p:cNvSpPr>
            <a:spLocks noChangeAspect="1"/>
          </p:cNvSpPr>
          <p:nvPr/>
        </p:nvSpPr>
        <p:spPr bwMode="auto">
          <a:xfrm>
            <a:off x="4438738" y="4217128"/>
            <a:ext cx="91440" cy="91440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Verdana" panose="020B060403050404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574757F-3F6E-46D4-8799-B9E4907653B4}"/>
              </a:ext>
            </a:extLst>
          </p:cNvPr>
          <p:cNvSpPr txBox="1"/>
          <p:nvPr/>
        </p:nvSpPr>
        <p:spPr>
          <a:xfrm>
            <a:off x="438794" y="6405617"/>
            <a:ext cx="600690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Is the electric potential at the midpoint zero?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D251CEC-8AFD-41F3-A5D8-9C45E3A9B0CF}"/>
              </a:ext>
            </a:extLst>
          </p:cNvPr>
          <p:cNvSpPr txBox="1"/>
          <p:nvPr/>
        </p:nvSpPr>
        <p:spPr>
          <a:xfrm>
            <a:off x="6284464" y="6423428"/>
            <a:ext cx="14171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7030A0"/>
                </a:solidFill>
              </a:rPr>
              <a:t>No. Why?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756650C0-F3E4-4930-A0E7-492412C6D507}"/>
                  </a:ext>
                </a:extLst>
              </p:cNvPr>
              <p:cNvSpPr/>
              <p:nvPr/>
            </p:nvSpPr>
            <p:spPr>
              <a:xfrm>
                <a:off x="618187" y="4941748"/>
                <a:ext cx="2951448" cy="1308243"/>
              </a:xfrm>
              <a:prstGeom prst="rect">
                <a:avLst/>
              </a:prstGeom>
              <a:solidFill>
                <a:srgbClr val="FFFF66"/>
              </a:solidFill>
              <a:ln>
                <a:solidFill>
                  <a:srgbClr val="990033"/>
                </a:solidFill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20000"/>
                  </a:spcBef>
                  <a:buClr>
                    <a:schemeClr val="hlink"/>
                  </a:buClr>
                  <a:buSzPct val="7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i="1" dirty="0" smtClean="0">
                          <a:solidFill>
                            <a:schemeClr val="folHlink"/>
                          </a:solidFill>
                          <a:latin typeface="Cambria Math" panose="02040503050406030204" pitchFamily="18" charset="0"/>
                          <a:sym typeface="MT Symbol" pitchFamily="82" charset="2"/>
                        </a:rPr>
                        <m:t>𝑉</m:t>
                      </m:r>
                      <m:r>
                        <a:rPr lang="en-US" altLang="en-US" i="1" dirty="0" smtClean="0">
                          <a:solidFill>
                            <a:schemeClr val="folHlink"/>
                          </a:solidFill>
                          <a:latin typeface="Cambria Math" panose="02040503050406030204" pitchFamily="18" charset="0"/>
                          <a:sym typeface="MT Symbol" pitchFamily="82" charset="2"/>
                        </a:rPr>
                        <m:t>=∑</m:t>
                      </m:r>
                      <m:sSub>
                        <m:sSubPr>
                          <m:ctrlPr>
                            <a:rPr lang="en-US" altLang="en-US" i="1" dirty="0" smtClean="0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sym typeface="MT Symbol" pitchFamily="82" charset="2"/>
                            </a:rPr>
                          </m:ctrlPr>
                        </m:sSubPr>
                        <m:e>
                          <m:r>
                            <a:rPr lang="en-US" altLang="en-US" b="0" i="1" dirty="0" smtClean="0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sym typeface="MT Symbol" pitchFamily="82" charset="2"/>
                            </a:rPr>
                            <m:t>𝑉</m:t>
                          </m:r>
                        </m:e>
                        <m:sub>
                          <m:r>
                            <a:rPr lang="en-US" altLang="en-US" b="0" i="1" dirty="0" smtClean="0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sym typeface="MT Symbol" pitchFamily="82" charset="2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altLang="en-US" i="1" dirty="0">
                  <a:solidFill>
                    <a:schemeClr val="folHlink"/>
                  </a:solidFill>
                  <a:latin typeface="Cambria Math" panose="02040503050406030204" pitchFamily="18" charset="0"/>
                  <a:sym typeface="MT Symbol" pitchFamily="82" charset="2"/>
                </a:endParaRPr>
              </a:p>
              <a:p>
                <a:pPr>
                  <a:spcBef>
                    <a:spcPct val="20000"/>
                  </a:spcBef>
                  <a:buClr>
                    <a:schemeClr val="hlink"/>
                  </a:buClr>
                  <a:buSzPct val="75000"/>
                </a:pPr>
                <a:endParaRPr lang="en-US" altLang="en-US" sz="800" i="1" dirty="0">
                  <a:solidFill>
                    <a:schemeClr val="folHlink"/>
                  </a:solidFill>
                  <a:latin typeface="Cambria Math" panose="02040503050406030204" pitchFamily="18" charset="0"/>
                  <a:sym typeface="MT Symbol" pitchFamily="82" charset="2"/>
                </a:endParaRPr>
              </a:p>
              <a:p>
                <a:pPr>
                  <a:spcBef>
                    <a:spcPct val="20000"/>
                  </a:spcBef>
                  <a:buClr>
                    <a:schemeClr val="hlink"/>
                  </a:buClr>
                  <a:buSzPct val="75000"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en-US" b="0" i="1" dirty="0" smtClean="0">
                          <a:solidFill>
                            <a:schemeClr val="folHlink"/>
                          </a:solidFill>
                          <a:latin typeface="Cambria Math" panose="02040503050406030204" pitchFamily="18" charset="0"/>
                          <a:sym typeface="MT Symbol" pitchFamily="82" charset="2"/>
                        </a:rPr>
                        <m:t>𝑉</m:t>
                      </m:r>
                      <m:r>
                        <a:rPr lang="en-US" altLang="en-US" b="0" i="1" dirty="0">
                          <a:solidFill>
                            <a:schemeClr val="folHlink"/>
                          </a:solidFill>
                          <a:latin typeface="Cambria Math" panose="02040503050406030204" pitchFamily="18" charset="0"/>
                          <a:sym typeface="MT Symbol" pitchFamily="82" charset="2"/>
                        </a:rPr>
                        <m:t>=</m:t>
                      </m:r>
                      <m:f>
                        <m:fPr>
                          <m:ctrlPr>
                            <a:rPr lang="en-US" altLang="en-US" b="0" i="1" dirty="0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sym typeface="MT Symbol" pitchFamily="82" charset="2"/>
                            </a:rPr>
                          </m:ctrlPr>
                        </m:fPr>
                        <m:num>
                          <m:r>
                            <a:rPr lang="en-US" altLang="en-US" b="0" i="1" dirty="0" err="1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sym typeface="MT Symbol" pitchFamily="82" charset="2"/>
                            </a:rPr>
                            <m:t>𝑘𝑞</m:t>
                          </m:r>
                        </m:num>
                        <m:den>
                          <m:r>
                            <a:rPr lang="en-US" altLang="en-US" b="0" i="1" dirty="0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sym typeface="MT Symbol" pitchFamily="82" charset="2"/>
                            </a:rPr>
                            <m:t>𝑟</m:t>
                          </m:r>
                        </m:den>
                      </m:f>
                      <m:r>
                        <a:rPr lang="en-US" altLang="en-US" i="1" dirty="0">
                          <a:solidFill>
                            <a:schemeClr val="folHlink"/>
                          </a:solidFill>
                          <a:latin typeface="Cambria Math" panose="02040503050406030204" pitchFamily="18" charset="0"/>
                          <a:sym typeface="MT Symbol" pitchFamily="82" charset="2"/>
                        </a:rPr>
                        <m:t>+</m:t>
                      </m:r>
                      <m:f>
                        <m:fPr>
                          <m:ctrlPr>
                            <a:rPr lang="en-US" altLang="en-US" i="1" dirty="0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sym typeface="MT Symbol" pitchFamily="82" charset="2"/>
                            </a:rPr>
                          </m:ctrlPr>
                        </m:fPr>
                        <m:num>
                          <m:r>
                            <a:rPr lang="en-US" altLang="en-US" i="1" dirty="0" err="1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sym typeface="MT Symbol" pitchFamily="82" charset="2"/>
                            </a:rPr>
                            <m:t>𝑘𝑞</m:t>
                          </m:r>
                        </m:num>
                        <m:den>
                          <m:r>
                            <a:rPr lang="en-US" altLang="en-US" i="1" dirty="0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sym typeface="MT Symbol" pitchFamily="82" charset="2"/>
                            </a:rPr>
                            <m:t>𝑟</m:t>
                          </m:r>
                        </m:den>
                      </m:f>
                      <m:r>
                        <a:rPr lang="en-US" altLang="en-US" b="0" i="1" dirty="0" smtClean="0">
                          <a:solidFill>
                            <a:schemeClr val="folHlink"/>
                          </a:solidFill>
                          <a:latin typeface="Cambria Math" panose="02040503050406030204" pitchFamily="18" charset="0"/>
                          <a:sym typeface="MT Symbol" pitchFamily="82" charset="2"/>
                        </a:rPr>
                        <m:t>=2</m:t>
                      </m:r>
                      <m:f>
                        <m:fPr>
                          <m:ctrlPr>
                            <a:rPr lang="en-US" altLang="en-US" i="1" dirty="0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sym typeface="MT Symbol" pitchFamily="82" charset="2"/>
                            </a:rPr>
                          </m:ctrlPr>
                        </m:fPr>
                        <m:num>
                          <m:r>
                            <a:rPr lang="en-US" altLang="en-US" i="1" dirty="0" err="1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sym typeface="MT Symbol" pitchFamily="82" charset="2"/>
                            </a:rPr>
                            <m:t>𝑘𝑞</m:t>
                          </m:r>
                        </m:num>
                        <m:den>
                          <m:r>
                            <a:rPr lang="en-US" altLang="en-US" i="1" dirty="0">
                              <a:solidFill>
                                <a:schemeClr val="folHlink"/>
                              </a:solidFill>
                              <a:latin typeface="Cambria Math" panose="02040503050406030204" pitchFamily="18" charset="0"/>
                              <a:sym typeface="MT Symbol" pitchFamily="82" charset="2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en-US" altLang="en-US" i="1" dirty="0">
                  <a:solidFill>
                    <a:schemeClr val="folHlink"/>
                  </a:solidFill>
                  <a:latin typeface="Times New Roman" panose="02020603050405020304" pitchFamily="18" charset="0"/>
                  <a:sym typeface="MT Symbol" pitchFamily="82" charset="2"/>
                </a:endParaRPr>
              </a:p>
            </p:txBody>
          </p:sp>
        </mc:Choice>
        <mc:Fallback xmlns=""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756650C0-F3E4-4930-A0E7-492412C6D50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8187" y="4941748"/>
                <a:ext cx="2951448" cy="1308243"/>
              </a:xfrm>
              <a:prstGeom prst="rect">
                <a:avLst/>
              </a:prstGeom>
              <a:blipFill>
                <a:blip r:embed="rId3"/>
                <a:stretch>
                  <a:fillRect l="-205"/>
                </a:stretch>
              </a:blipFill>
              <a:ln>
                <a:solidFill>
                  <a:srgbClr val="990033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0543191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25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75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250"/>
                            </p:stCondLst>
                            <p:childTnLst>
                              <p:par>
                                <p:cTn id="32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250"/>
                            </p:stCondLst>
                            <p:childTnLst>
                              <p:par>
                                <p:cTn id="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0" grpId="0"/>
      <p:bldP spid="11" grpId="0" animBg="1"/>
      <p:bldP spid="12" grpId="0"/>
      <p:bldP spid="13" grpId="0" animBg="1"/>
      <p:bldP spid="16" grpId="0"/>
      <p:bldP spid="19" grpId="0" animBg="1"/>
      <p:bldP spid="21" grpId="0"/>
      <p:bldP spid="23" grpId="0"/>
      <p:bldP spid="2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922338"/>
            <a:ext cx="8162925" cy="701675"/>
          </a:xfrm>
        </p:spPr>
        <p:txBody>
          <a:bodyPr/>
          <a:lstStyle/>
          <a:p>
            <a:r>
              <a:rPr lang="en-US" altLang="en-US" sz="4000" dirty="0"/>
              <a:t>Equipotential Lines (Examples)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dirty="0">
                <a:hlinkClick r:id="rId2"/>
              </a:rPr>
              <a:t>http://www.cco.caltech.edu/~phys1/java/phys1/EField/EField.html</a:t>
            </a:r>
            <a:endParaRPr lang="en-US" altLang="en-US" sz="2400" dirty="0"/>
          </a:p>
          <a:p>
            <a:endParaRPr lang="en-US" altLang="en-US" sz="2400" dirty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theme/theme1.xml><?xml version="1.0" encoding="utf-8"?>
<a:theme xmlns:a="http://schemas.openxmlformats.org/drawingml/2006/main" name="Bold Stripes">
  <a:themeElements>
    <a:clrScheme name="Bold Stripes 2">
      <a:dk1>
        <a:srgbClr val="000000"/>
      </a:dk1>
      <a:lt1>
        <a:srgbClr val="EAEAEA"/>
      </a:lt1>
      <a:dk2>
        <a:srgbClr val="003366"/>
      </a:dk2>
      <a:lt2>
        <a:srgbClr val="EAEAEA"/>
      </a:lt2>
      <a:accent1>
        <a:srgbClr val="FFFFFF"/>
      </a:accent1>
      <a:accent2>
        <a:srgbClr val="DDDDDD"/>
      </a:accent2>
      <a:accent3>
        <a:srgbClr val="F3F3F3"/>
      </a:accent3>
      <a:accent4>
        <a:srgbClr val="000000"/>
      </a:accent4>
      <a:accent5>
        <a:srgbClr val="FFFFFF"/>
      </a:accent5>
      <a:accent6>
        <a:srgbClr val="C8C8C8"/>
      </a:accent6>
      <a:hlink>
        <a:srgbClr val="336699"/>
      </a:hlink>
      <a:folHlink>
        <a:srgbClr val="9A0000"/>
      </a:folHlink>
    </a:clrScheme>
    <a:fontScheme name="Bold Stripes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anose="020B0604030504040204" pitchFamily="34" charset="0"/>
          </a:defRPr>
        </a:defPPr>
      </a:lstStyle>
    </a:lnDef>
  </a:objectDefaults>
  <a:extraClrSchemeLst>
    <a:extraClrScheme>
      <a:clrScheme name="Bold Stripes 1">
        <a:dk1>
          <a:srgbClr val="356677"/>
        </a:dk1>
        <a:lt1>
          <a:srgbClr val="FFFFFF"/>
        </a:lt1>
        <a:dk2>
          <a:srgbClr val="3E798E"/>
        </a:dk2>
        <a:lt2>
          <a:srgbClr val="FFFFCC"/>
        </a:lt2>
        <a:accent1>
          <a:srgbClr val="7FA0B1"/>
        </a:accent1>
        <a:accent2>
          <a:srgbClr val="3A7184"/>
        </a:accent2>
        <a:accent3>
          <a:srgbClr val="AFBEC6"/>
        </a:accent3>
        <a:accent4>
          <a:srgbClr val="DADADA"/>
        </a:accent4>
        <a:accent5>
          <a:srgbClr val="C0CDD5"/>
        </a:accent5>
        <a:accent6>
          <a:srgbClr val="346677"/>
        </a:accent6>
        <a:hlink>
          <a:srgbClr val="FFBF0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ld Stripes 2">
        <a:dk1>
          <a:srgbClr val="000000"/>
        </a:dk1>
        <a:lt1>
          <a:srgbClr val="EAEAEA"/>
        </a:lt1>
        <a:dk2>
          <a:srgbClr val="003366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336699"/>
        </a:hlink>
        <a:folHlink>
          <a:srgbClr val="9A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3">
        <a:dk1>
          <a:srgbClr val="000000"/>
        </a:dk1>
        <a:lt1>
          <a:srgbClr val="EAEAEA"/>
        </a:lt1>
        <a:dk2>
          <a:srgbClr val="000000"/>
        </a:dk2>
        <a:lt2>
          <a:srgbClr val="EAEAEA"/>
        </a:lt2>
        <a:accent1>
          <a:srgbClr val="FFFFFF"/>
        </a:accent1>
        <a:accent2>
          <a:srgbClr val="DDDDDD"/>
        </a:accent2>
        <a:accent3>
          <a:srgbClr val="F3F3F3"/>
        </a:accent3>
        <a:accent4>
          <a:srgbClr val="000000"/>
        </a:accent4>
        <a:accent5>
          <a:srgbClr val="FFFFFF"/>
        </a:accent5>
        <a:accent6>
          <a:srgbClr val="C8C8C8"/>
        </a:accent6>
        <a:hlink>
          <a:srgbClr val="77777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ld Stripes 4">
        <a:dk1>
          <a:srgbClr val="492417"/>
        </a:dk1>
        <a:lt1>
          <a:srgbClr val="D4D5C3"/>
        </a:lt1>
        <a:dk2>
          <a:srgbClr val="6E4900"/>
        </a:dk2>
        <a:lt2>
          <a:srgbClr val="B9BA9C"/>
        </a:lt2>
        <a:accent1>
          <a:srgbClr val="DBD8CF"/>
        </a:accent1>
        <a:accent2>
          <a:srgbClr val="C7C8B0"/>
        </a:accent2>
        <a:accent3>
          <a:srgbClr val="E6E7DE"/>
        </a:accent3>
        <a:accent4>
          <a:srgbClr val="3D1D12"/>
        </a:accent4>
        <a:accent5>
          <a:srgbClr val="EAE9E4"/>
        </a:accent5>
        <a:accent6>
          <a:srgbClr val="B4B59F"/>
        </a:accent6>
        <a:hlink>
          <a:srgbClr val="CC99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Designs\Bold Stripes.pot</Template>
  <TotalTime>9386</TotalTime>
  <Words>400</Words>
  <Application>Microsoft Office PowerPoint</Application>
  <PresentationFormat>On-screen Show (4:3)</PresentationFormat>
  <Paragraphs>95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Cambria Math</vt:lpstr>
      <vt:lpstr>Times New Roman</vt:lpstr>
      <vt:lpstr>Verdana</vt:lpstr>
      <vt:lpstr>Wingdings</vt:lpstr>
      <vt:lpstr>Bold Stripes</vt:lpstr>
      <vt:lpstr>Lines of Equipotential</vt:lpstr>
      <vt:lpstr>Equipotential Lines</vt:lpstr>
      <vt:lpstr>Equipotential Lines</vt:lpstr>
      <vt:lpstr>Equipotential Lines</vt:lpstr>
      <vt:lpstr>The Electronic Dipole:</vt:lpstr>
      <vt:lpstr>A Contour Map of an Electronic Dipole</vt:lpstr>
      <vt:lpstr>Lines of Equipotential for Like Charges</vt:lpstr>
      <vt:lpstr>Equipotential Lines (Examples)</vt:lpstr>
    </vt:vector>
  </TitlesOfParts>
  <Company>TEXACO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Electric Potential</dc:title>
  <dc:creator>Charlie</dc:creator>
  <cp:lastModifiedBy>Charlie Ropes</cp:lastModifiedBy>
  <cp:revision>114</cp:revision>
  <dcterms:created xsi:type="dcterms:W3CDTF">2005-02-07T22:48:55Z</dcterms:created>
  <dcterms:modified xsi:type="dcterms:W3CDTF">2021-03-23T21:11:23Z</dcterms:modified>
</cp:coreProperties>
</file>