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56" r:id="rId2"/>
    <p:sldId id="278" r:id="rId3"/>
    <p:sldId id="276" r:id="rId4"/>
    <p:sldId id="277" r:id="rId5"/>
    <p:sldId id="279" r:id="rId6"/>
    <p:sldId id="280" r:id="rId7"/>
    <p:sldId id="281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FF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595" autoAdjust="0"/>
  </p:normalViewPr>
  <p:slideViewPr>
    <p:cSldViewPr snapToGrid="0">
      <p:cViewPr varScale="1">
        <p:scale>
          <a:sx n="97" d="100"/>
          <a:sy n="97" d="100"/>
        </p:scale>
        <p:origin x="144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1B6DEE-DE3D-4B65-ADBE-8E1C76D40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73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26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123" name="Group 1027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124" name="Rectangle 1028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1029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Rectangle 1030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Rectangle 1031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1032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Rectangle 1033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Rectangle 1034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Rectangle 1035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Rectangle 1036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Rectangle 1037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Rectangle 1038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1039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Rectangle 1040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1041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Rectangle 1042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Rectangle 1043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Rectangle 1044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Rectangle 1045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Rectangle 1046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Rectangle 1047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1048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Rectangle 1049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Rectangle 1050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051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1052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Rectangle 1053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Rectangle 1054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Rectangle 1055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Rectangle 1056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Rectangle 1057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Rectangle 1058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Rectangle 1059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Rectangle 1060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Rectangle 1061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Rectangle 1062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Rectangle 1063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Rectangle 1064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Rectangle 1065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Rectangle 1066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Rectangle 1067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Rectangle 1068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Rectangle 1069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Rectangle 1070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Rectangle 1071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Rectangle 1072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Rectangle 1073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Rectangle 1074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Rectangle 1075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Rectangle 1076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Rectangle 1077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Rectangle 1078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Rectangle 1079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Rectangle 1080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Rectangle 1081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Rectangle 1082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Rectangle 1083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Rectangle 1084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Rectangle 1085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Rectangle 1086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Rectangle 1087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84" name="Rectangle 1088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Rectangle 1089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86" name="Rectangle 1090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87" name="Rectangle 1091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10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89" name="Rectangle 109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0" name="Rectangle 109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1" name="Rectangle 109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E6B658-5803-4640-A454-8DA6A2060B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11633-751C-4DF9-AD0D-B9EB191B1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99473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252A-60CC-4924-B1EE-F1EE54163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45005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D9D973-5691-4FE0-9254-780F25B0A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034471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E1F37D-21AC-4057-A548-B02815AD8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35326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ED066-2D82-459C-A3FF-759C9A842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18261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C89A4-22C3-4FAA-B928-363F14481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31766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52031-B566-495F-BD1A-71C111D57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47298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C04A4-29AF-46DE-BCB0-1A953FF60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74613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2807C-DDC3-4BE2-9DC7-546F97031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76926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A3CC-BA25-46D9-A461-F1803E80D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16608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3727-9ED5-450B-9795-A33BD04C2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5790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B8F46-D5C3-42E0-857A-0F7D20172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20177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1A208-5497-4D81-868E-5BF3FDE17F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o.caltech.edu/~phys1/java/phys1/EField/EFiel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759447"/>
            <a:ext cx="7678737" cy="769441"/>
          </a:xfrm>
        </p:spPr>
        <p:txBody>
          <a:bodyPr/>
          <a:lstStyle/>
          <a:p>
            <a:r>
              <a:rPr lang="en-US" altLang="en-US" dirty="0"/>
              <a:t>Lines of Equipotential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/>
              <a:t>Equipotential Lines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800600"/>
          </a:xfrm>
        </p:spPr>
        <p:txBody>
          <a:bodyPr/>
          <a:lstStyle/>
          <a:p>
            <a:r>
              <a:rPr lang="en-US" altLang="en-US" sz="2000" dirty="0"/>
              <a:t>Equipotential lines denote where the electric potential is the same in an electric field. </a:t>
            </a:r>
          </a:p>
          <a:p>
            <a:r>
              <a:rPr lang="en-US" altLang="en-US" sz="2000" dirty="0"/>
              <a:t>The potential is the same anywhere on an equipotential surface a distance r from a point charge, or d from a plate.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No work is done to move a charge along an equipotential surface.  Hence V</a:t>
            </a:r>
            <a:r>
              <a:rPr lang="en-US" altLang="en-US" sz="2000" baseline="-25000" dirty="0"/>
              <a:t>B</a:t>
            </a:r>
            <a:r>
              <a:rPr lang="en-US" altLang="en-US" sz="2000" dirty="0"/>
              <a:t> = V</a:t>
            </a:r>
            <a:r>
              <a:rPr lang="en-US" altLang="en-US" sz="2000" baseline="-25000" dirty="0"/>
              <a:t>A </a:t>
            </a:r>
            <a:endParaRPr lang="en-US" altLang="en-US" sz="2000" dirty="0"/>
          </a:p>
          <a:p>
            <a:r>
              <a:rPr lang="en-US" altLang="en-US" sz="2000" dirty="0"/>
              <a:t>Work is the same regardless of the path taken by a charge from point A to point B in an electric field.(</a:t>
            </a:r>
            <a:r>
              <a:rPr lang="en-US" altLang="en-US" sz="2000" b="1" dirty="0">
                <a:solidFill>
                  <a:srgbClr val="990033"/>
                </a:solidFill>
              </a:rPr>
              <a:t>The electric potential difference does not depend on the path taken from A to B</a:t>
            </a:r>
            <a:r>
              <a:rPr lang="en-US" altLang="en-US" sz="2000" dirty="0"/>
              <a:t>).  </a:t>
            </a:r>
          </a:p>
          <a:p>
            <a:r>
              <a:rPr lang="en-US" altLang="en-US" sz="2000" dirty="0"/>
              <a:t>Electric field lines and equipotential lines cross at right angles and point in the direction of decreasing potential.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ED13F1D3-1EA7-47AE-90E5-0E30F94ABF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5342" y="3385931"/>
                <a:ext cx="3445880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𝐸𝑑</m:t>
                    </m:r>
                  </m:oMath>
                </a14:m>
                <a:r>
                  <a:rPr lang="en-US" altLang="en-US" dirty="0"/>
                  <a:t>(parallel plate)</a:t>
                </a:r>
              </a:p>
            </p:txBody>
          </p:sp>
        </mc:Choice>
        <mc:Fallback xmlns="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ED13F1D3-1EA7-47AE-90E5-0E30F94AB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5342" y="3385931"/>
                <a:ext cx="3445880" cy="461665"/>
              </a:xfrm>
              <a:prstGeom prst="rect">
                <a:avLst/>
              </a:prstGeom>
              <a:blipFill>
                <a:blip r:embed="rId2"/>
                <a:stretch>
                  <a:fillRect l="-353" t="-10256" r="-1940" b="-25641"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BF48952-5ED7-4454-A841-8A4E767644D7}"/>
                  </a:ext>
                </a:extLst>
              </p:cNvPr>
              <p:cNvSpPr/>
              <p:nvPr/>
            </p:nvSpPr>
            <p:spPr>
              <a:xfrm>
                <a:off x="1378882" y="3385931"/>
                <a:ext cx="3338892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chemeClr val="folHlink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𝑉</m:t>
                    </m:r>
                    <m:r>
                      <a:rPr lang="en-US" altLang="en-US" b="0" i="1" dirty="0" smtClean="0">
                        <a:solidFill>
                          <a:schemeClr val="folHlink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=</m:t>
                    </m:r>
                    <m:r>
                      <a:rPr lang="en-US" altLang="en-US" b="0" i="1" dirty="0" err="1" smtClean="0">
                        <a:solidFill>
                          <a:schemeClr val="folHlink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𝑘𝑞</m:t>
                    </m:r>
                    <m:r>
                      <a:rPr lang="en-US" altLang="en-US" b="0" i="1" dirty="0" smtClean="0">
                        <a:solidFill>
                          <a:schemeClr val="folHlink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/</m:t>
                    </m:r>
                    <m:r>
                      <a:rPr lang="en-US" altLang="en-US" b="0" i="1" dirty="0" smtClean="0">
                        <a:solidFill>
                          <a:schemeClr val="folHlink"/>
                        </a:solidFill>
                        <a:latin typeface="Cambria Math" panose="02040503050406030204" pitchFamily="18" charset="0"/>
                        <a:sym typeface="MT Symbol" pitchFamily="82" charset="2"/>
                      </a:rPr>
                      <m:t>𝑟</m:t>
                    </m:r>
                  </m:oMath>
                </a14:m>
                <a:r>
                  <a:rPr lang="en-US" altLang="en-US" dirty="0">
                    <a:solidFill>
                      <a:schemeClr val="folHlink"/>
                    </a:solidFill>
                    <a:latin typeface="Times New Roman" panose="02020603050405020304" pitchFamily="18" charset="0"/>
                    <a:sym typeface="MT Symbol" pitchFamily="82" charset="2"/>
                  </a:rPr>
                  <a:t>(point charges)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BF48952-5ED7-4454-A841-8A4E767644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882" y="3385931"/>
                <a:ext cx="3338892" cy="461665"/>
              </a:xfrm>
              <a:prstGeom prst="rect">
                <a:avLst/>
              </a:prstGeom>
              <a:blipFill>
                <a:blip r:embed="rId3"/>
                <a:stretch>
                  <a:fillRect l="-182" t="-8974" b="-26923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  <p:bldP spid="4" grpId="0" animBg="1" autoUpdateAnimBg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  <a:noFill/>
          <a:ln/>
          <a:extLst>
            <a:ext uri="{91240B29-F687-4F45-9708-019B960494DF}">
              <a14:hiddenLine xmlns:a14="http://schemas.microsoft.com/office/drawing/2010/main" w="2540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/>
              <a:t>Equipotential Lines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Parallel Plate Capacitor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797675" y="3189288"/>
            <a:ext cx="21431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en-US" sz="1600" b="1" dirty="0"/>
              <a:t>Electric Field Lines</a:t>
            </a:r>
          </a:p>
        </p:txBody>
      </p:sp>
      <p:sp>
        <p:nvSpPr>
          <p:cNvPr id="27663" name="Freeform 15"/>
          <p:cNvSpPr>
            <a:spLocks/>
          </p:cNvSpPr>
          <p:nvPr/>
        </p:nvSpPr>
        <p:spPr bwMode="auto">
          <a:xfrm>
            <a:off x="5857460" y="2681288"/>
            <a:ext cx="1450975" cy="482600"/>
          </a:xfrm>
          <a:custGeom>
            <a:avLst/>
            <a:gdLst>
              <a:gd name="T0" fmla="*/ 914 w 914"/>
              <a:gd name="T1" fmla="*/ 304 h 304"/>
              <a:gd name="T2" fmla="*/ 439 w 914"/>
              <a:gd name="T3" fmla="*/ 3 h 304"/>
              <a:gd name="T4" fmla="*/ 0 w 914"/>
              <a:gd name="T5" fmla="*/ 28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4" h="304">
                <a:moveTo>
                  <a:pt x="914" y="304"/>
                </a:moveTo>
                <a:cubicBezTo>
                  <a:pt x="752" y="155"/>
                  <a:pt x="591" y="6"/>
                  <a:pt x="439" y="3"/>
                </a:cubicBezTo>
                <a:cubicBezTo>
                  <a:pt x="287" y="0"/>
                  <a:pt x="78" y="222"/>
                  <a:pt x="0" y="28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347913" y="2892425"/>
            <a:ext cx="4222750" cy="2822575"/>
            <a:chOff x="1479" y="1237"/>
            <a:chExt cx="2660" cy="1778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479" y="1237"/>
              <a:ext cx="164" cy="17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</a:t>
              </a:r>
            </a:p>
            <a:p>
              <a:pPr eaLnBrk="0" hangingPunct="0"/>
              <a:r>
                <a:rPr lang="en-US" altLang="en-US" sz="1200" dirty="0">
                  <a:latin typeface="Times New Roman" panose="02020603050405020304" pitchFamily="18" charset="0"/>
                </a:rPr>
                <a:t>++++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993" y="1253"/>
              <a:ext cx="146" cy="1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</a:t>
              </a:r>
            </a:p>
            <a:p>
              <a:pPr eaLnBrk="0" hangingPunct="0"/>
              <a:r>
                <a:rPr lang="en-US" altLang="en-US" sz="1200">
                  <a:latin typeface="Times New Roman" panose="02020603050405020304" pitchFamily="18" charset="0"/>
                </a:rPr>
                <a:t>----</a:t>
              </a:r>
            </a:p>
          </p:txBody>
        </p:sp>
      </p:grpSp>
      <p:grpSp>
        <p:nvGrpSpPr>
          <p:cNvPr id="27681" name="Group 33"/>
          <p:cNvGrpSpPr>
            <a:grpSpLocks/>
          </p:cNvGrpSpPr>
          <p:nvPr/>
        </p:nvGrpSpPr>
        <p:grpSpPr bwMode="auto">
          <a:xfrm>
            <a:off x="2625725" y="3138488"/>
            <a:ext cx="3714750" cy="2286000"/>
            <a:chOff x="1855" y="1977"/>
            <a:chExt cx="2002" cy="1440"/>
          </a:xfrm>
        </p:grpSpPr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1855" y="1977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1859" y="3417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1855" y="3129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1872" y="2841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1872" y="2553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1855" y="2265"/>
              <a:ext cx="19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34"/>
          <p:cNvGrpSpPr>
            <a:grpSpLocks/>
          </p:cNvGrpSpPr>
          <p:nvPr/>
        </p:nvGrpSpPr>
        <p:grpSpPr bwMode="auto">
          <a:xfrm>
            <a:off x="3077816" y="2792413"/>
            <a:ext cx="2743200" cy="3178175"/>
            <a:chOff x="1872" y="1759"/>
            <a:chExt cx="1728" cy="2002"/>
          </a:xfrm>
        </p:grpSpPr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 rot="5400000">
              <a:off x="879" y="2752"/>
              <a:ext cx="198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 rot="5400000">
              <a:off x="1743" y="2752"/>
              <a:ext cx="198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 rot="5400000">
              <a:off x="1455" y="2752"/>
              <a:ext cx="198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 rot="5400000">
              <a:off x="2031" y="2769"/>
              <a:ext cx="198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 rot="5400000">
              <a:off x="1167" y="2752"/>
              <a:ext cx="198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 rot="5400000">
              <a:off x="2607" y="2752"/>
              <a:ext cx="198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 rot="5400000">
              <a:off x="2319" y="2769"/>
              <a:ext cx="1985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371600" y="6182136"/>
            <a:ext cx="24384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en-US" sz="1600" b="1" dirty="0"/>
              <a:t>Decreasing Electric Potential / Voltage</a:t>
            </a:r>
          </a:p>
        </p:txBody>
      </p:sp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3810000" y="6486936"/>
            <a:ext cx="2438400" cy="152400"/>
          </a:xfrm>
          <a:prstGeom prst="rightArrow">
            <a:avLst>
              <a:gd name="adj1" fmla="val 50000"/>
              <a:gd name="adj2" fmla="val 40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990033"/>
              </a:solidFill>
            </a:endParaRPr>
          </a:p>
        </p:txBody>
      </p:sp>
      <p:grpSp>
        <p:nvGrpSpPr>
          <p:cNvPr id="27676" name="Group 28"/>
          <p:cNvGrpSpPr>
            <a:grpSpLocks/>
          </p:cNvGrpSpPr>
          <p:nvPr/>
        </p:nvGrpSpPr>
        <p:grpSpPr bwMode="auto">
          <a:xfrm>
            <a:off x="460512" y="2565400"/>
            <a:ext cx="2593975" cy="862013"/>
            <a:chOff x="240" y="1616"/>
            <a:chExt cx="1634" cy="543"/>
          </a:xfrm>
        </p:grpSpPr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240" y="1824"/>
              <a:ext cx="1350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altLang="en-US" sz="1600" b="1" dirty="0">
                  <a:solidFill>
                    <a:srgbClr val="990033"/>
                  </a:solidFill>
                </a:rPr>
                <a:t>Lines of Equipotential</a:t>
              </a:r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auto">
            <a:xfrm flipH="1">
              <a:off x="960" y="1616"/>
              <a:ext cx="914" cy="304"/>
            </a:xfrm>
            <a:custGeom>
              <a:avLst/>
              <a:gdLst>
                <a:gd name="T0" fmla="*/ 914 w 914"/>
                <a:gd name="T1" fmla="*/ 304 h 304"/>
                <a:gd name="T2" fmla="*/ 439 w 914"/>
                <a:gd name="T3" fmla="*/ 3 h 304"/>
                <a:gd name="T4" fmla="*/ 0 w 914"/>
                <a:gd name="T5" fmla="*/ 28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304">
                  <a:moveTo>
                    <a:pt x="914" y="304"/>
                  </a:moveTo>
                  <a:cubicBezTo>
                    <a:pt x="752" y="155"/>
                    <a:pt x="591" y="6"/>
                    <a:pt x="439" y="3"/>
                  </a:cubicBezTo>
                  <a:cubicBezTo>
                    <a:pt x="287" y="0"/>
                    <a:pt x="78" y="222"/>
                    <a:pt x="0" y="286"/>
                  </a:cubicBezTo>
                </a:path>
              </a:pathLst>
            </a:custGeom>
            <a:noFill/>
            <a:ln w="9525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5816600" y="4052888"/>
            <a:ext cx="3111500" cy="1765300"/>
            <a:chOff x="3664" y="2553"/>
            <a:chExt cx="1960" cy="1112"/>
          </a:xfrm>
        </p:grpSpPr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3664" y="2553"/>
              <a:ext cx="72" cy="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4274" y="2592"/>
              <a:ext cx="1350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altLang="en-US" sz="1600" b="1" dirty="0">
                  <a:solidFill>
                    <a:schemeClr val="hlink"/>
                  </a:solidFill>
                </a:rPr>
                <a:t>Note: Electric field lines and lines of equipotential intersect at right angles.</a:t>
              </a:r>
            </a:p>
          </p:txBody>
        </p:sp>
        <p:sp>
          <p:nvSpPr>
            <p:cNvPr id="27678" name="Freeform 30"/>
            <p:cNvSpPr>
              <a:spLocks/>
            </p:cNvSpPr>
            <p:nvPr/>
          </p:nvSpPr>
          <p:spPr bwMode="auto">
            <a:xfrm>
              <a:off x="3695" y="2615"/>
              <a:ext cx="621" cy="465"/>
            </a:xfrm>
            <a:custGeom>
              <a:avLst/>
              <a:gdLst>
                <a:gd name="T0" fmla="*/ 621 w 621"/>
                <a:gd name="T1" fmla="*/ 429 h 465"/>
                <a:gd name="T2" fmla="*/ 164 w 621"/>
                <a:gd name="T3" fmla="*/ 393 h 465"/>
                <a:gd name="T4" fmla="*/ 0 w 621"/>
                <a:gd name="T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1" h="465">
                  <a:moveTo>
                    <a:pt x="621" y="429"/>
                  </a:moveTo>
                  <a:cubicBezTo>
                    <a:pt x="444" y="447"/>
                    <a:pt x="268" y="465"/>
                    <a:pt x="164" y="393"/>
                  </a:cubicBezTo>
                  <a:cubicBezTo>
                    <a:pt x="60" y="321"/>
                    <a:pt x="23" y="8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956CA9F-3C31-47C1-8AF3-CC3C5333B6CD}"/>
                  </a:ext>
                </a:extLst>
              </p:cNvPr>
              <p:cNvSpPr/>
              <p:nvPr/>
            </p:nvSpPr>
            <p:spPr>
              <a:xfrm>
                <a:off x="355740" y="3929352"/>
                <a:ext cx="1615729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b="0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r>
                        <a:rPr lang="en-US" altLang="en-US" b="0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𝐸𝑑</m:t>
                      </m:r>
                    </m:oMath>
                  </m:oMathPara>
                </a14:m>
                <a:endParaRPr lang="en-US" altLang="en-US" i="1" dirty="0">
                  <a:solidFill>
                    <a:schemeClr val="folHlink"/>
                  </a:solidFill>
                  <a:latin typeface="Times New Roman" panose="02020603050405020304" pitchFamily="18" charset="0"/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956CA9F-3C31-47C1-8AF3-CC3C5333B6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40" y="3929352"/>
                <a:ext cx="1615729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0BED87A5-D0BA-4623-9CCF-A5A42F3E5FF3}"/>
              </a:ext>
            </a:extLst>
          </p:cNvPr>
          <p:cNvGrpSpPr/>
          <p:nvPr/>
        </p:nvGrpSpPr>
        <p:grpSpPr>
          <a:xfrm>
            <a:off x="15038" y="4506174"/>
            <a:ext cx="2252163" cy="1429488"/>
            <a:chOff x="-254748" y="4510088"/>
            <a:chExt cx="2252163" cy="142948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CD57EA7-28B7-460A-B519-AF17FC34AB9B}"/>
                </a:ext>
              </a:extLst>
            </p:cNvPr>
            <p:cNvSpPr/>
            <p:nvPr/>
          </p:nvSpPr>
          <p:spPr bwMode="auto">
            <a:xfrm>
              <a:off x="-196259" y="4510088"/>
              <a:ext cx="2192190" cy="1425574"/>
            </a:xfrm>
            <a:prstGeom prst="rect">
              <a:avLst/>
            </a:prstGeom>
            <a:solidFill>
              <a:srgbClr val="FFFF66"/>
            </a:solidFill>
            <a:ln w="9525" cap="flat" cmpd="sng" algn="ctr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37B9D64-8CFF-47F0-868A-67B32C08C75C}"/>
                </a:ext>
              </a:extLst>
            </p:cNvPr>
            <p:cNvGrpSpPr/>
            <p:nvPr/>
          </p:nvGrpSpPr>
          <p:grpSpPr>
            <a:xfrm>
              <a:off x="-196259" y="4569571"/>
              <a:ext cx="1941321" cy="1367838"/>
              <a:chOff x="-196259" y="4569571"/>
              <a:chExt cx="1941321" cy="1367838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ADAF8AF-5210-4B61-9B96-B7485DBBAA67}"/>
                  </a:ext>
                </a:extLst>
              </p:cNvPr>
              <p:cNvCxnSpPr/>
              <p:nvPr/>
            </p:nvCxnSpPr>
            <p:spPr bwMode="auto">
              <a:xfrm>
                <a:off x="189258" y="4569571"/>
                <a:ext cx="0" cy="10972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C3A0A1E1-CDDD-4D99-95EE-72CAD86D46A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>
                <a:off x="967822" y="4360845"/>
                <a:ext cx="0" cy="15544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6D975AE-7399-4314-AA37-BE3E0DA80E1D}"/>
                  </a:ext>
                </a:extLst>
              </p:cNvPr>
              <p:cNvSpPr txBox="1"/>
              <p:nvPr/>
            </p:nvSpPr>
            <p:spPr>
              <a:xfrm>
                <a:off x="-196259" y="4953554"/>
                <a:ext cx="341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rgbClr val="002060"/>
                    </a:solidFill>
                  </a:rPr>
                  <a:t>V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0809F5D-B0DD-4A75-A947-1540CA2727C0}"/>
                  </a:ext>
                </a:extLst>
              </p:cNvPr>
              <p:cNvSpPr txBox="1"/>
              <p:nvPr/>
            </p:nvSpPr>
            <p:spPr>
              <a:xfrm>
                <a:off x="-32506" y="5691188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</a:rPr>
                  <a:t>s=0</a:t>
                </a: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48109DA-BAC5-4B9B-AC08-599232D3B0E2}"/>
                </a:ext>
              </a:extLst>
            </p:cNvPr>
            <p:cNvSpPr txBox="1"/>
            <p:nvPr/>
          </p:nvSpPr>
          <p:spPr>
            <a:xfrm>
              <a:off x="1275338" y="5693355"/>
              <a:ext cx="4363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</a:rPr>
                <a:t>s=d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ACC1B9C-35F7-4CE0-942A-42B8EACD83EE}"/>
                </a:ext>
              </a:extLst>
            </p:cNvPr>
            <p:cNvCxnSpPr>
              <a:cxnSpLocks/>
            </p:cNvCxnSpPr>
            <p:nvPr/>
          </p:nvCxnSpPr>
          <p:spPr bwMode="auto">
            <a:xfrm rot="14280000">
              <a:off x="841929" y="4380724"/>
              <a:ext cx="0" cy="15544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43D690E-E756-4E45-837D-B4EE47735E71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185413" y="4695718"/>
              <a:ext cx="0" cy="9144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6CC570F-62FF-4D67-93E3-84E6E2AE6712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191900" y="5514462"/>
              <a:ext cx="0" cy="9144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16043DE-F84C-4704-ADA6-6E5F8333F6F9}"/>
                </a:ext>
              </a:extLst>
            </p:cNvPr>
            <p:cNvSpPr txBox="1"/>
            <p:nvPr/>
          </p:nvSpPr>
          <p:spPr>
            <a:xfrm>
              <a:off x="-213850" y="5425276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-4V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A21469F-AE19-49B0-90D1-DAD9DCB26C4E}"/>
                </a:ext>
              </a:extLst>
            </p:cNvPr>
            <p:cNvSpPr txBox="1"/>
            <p:nvPr/>
          </p:nvSpPr>
          <p:spPr>
            <a:xfrm>
              <a:off x="-254748" y="4618327"/>
              <a:ext cx="4587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+4V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627CB8E-C3F3-4F64-B7E2-23F5A7AFD6DD}"/>
                </a:ext>
              </a:extLst>
            </p:cNvPr>
            <p:cNvCxnSpPr>
              <a:cxnSpLocks/>
            </p:cNvCxnSpPr>
            <p:nvPr/>
          </p:nvCxnSpPr>
          <p:spPr bwMode="auto">
            <a:xfrm rot="10800000">
              <a:off x="1492161" y="5092934"/>
              <a:ext cx="0" cy="9144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4360708-2AB0-4F0E-9143-304AA677A2E2}"/>
                </a:ext>
              </a:extLst>
            </p:cNvPr>
            <p:cNvSpPr txBox="1"/>
            <p:nvPr/>
          </p:nvSpPr>
          <p:spPr>
            <a:xfrm>
              <a:off x="1692523" y="4955175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2060"/>
                  </a:solidFill>
                </a:rPr>
                <a:t>s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4CE4039-FF0C-4851-BE29-807C26170061}"/>
              </a:ext>
            </a:extLst>
          </p:cNvPr>
          <p:cNvGrpSpPr/>
          <p:nvPr/>
        </p:nvGrpSpPr>
        <p:grpSpPr>
          <a:xfrm>
            <a:off x="2184033" y="5969070"/>
            <a:ext cx="4451790" cy="253039"/>
            <a:chOff x="2184033" y="5969070"/>
            <a:chExt cx="4451790" cy="25303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9C175B9-3E4F-4698-AE38-9A1FC2AFEE7B}"/>
                </a:ext>
              </a:extLst>
            </p:cNvPr>
            <p:cNvSpPr txBox="1"/>
            <p:nvPr/>
          </p:nvSpPr>
          <p:spPr>
            <a:xfrm>
              <a:off x="2184033" y="5969423"/>
              <a:ext cx="4587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+4V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DC06C70-3D0E-43F4-ACD6-EFC0778E3554}"/>
                </a:ext>
              </a:extLst>
            </p:cNvPr>
            <p:cNvSpPr txBox="1"/>
            <p:nvPr/>
          </p:nvSpPr>
          <p:spPr>
            <a:xfrm>
              <a:off x="6223531" y="5969423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-4V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45B00B-F817-4D7A-9E4C-B67952791F55}"/>
                </a:ext>
              </a:extLst>
            </p:cNvPr>
            <p:cNvSpPr txBox="1"/>
            <p:nvPr/>
          </p:nvSpPr>
          <p:spPr>
            <a:xfrm>
              <a:off x="2793561" y="5970927"/>
              <a:ext cx="4587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+3V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A1EE0FF-46ED-49FB-8EEB-AFCC2F35566B}"/>
                </a:ext>
              </a:extLst>
            </p:cNvPr>
            <p:cNvSpPr txBox="1"/>
            <p:nvPr/>
          </p:nvSpPr>
          <p:spPr>
            <a:xfrm>
              <a:off x="3252341" y="5974016"/>
              <a:ext cx="4587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+2V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4603654-A9B8-4B11-AAC2-B3AB649A0993}"/>
                </a:ext>
              </a:extLst>
            </p:cNvPr>
            <p:cNvSpPr txBox="1"/>
            <p:nvPr/>
          </p:nvSpPr>
          <p:spPr>
            <a:xfrm>
              <a:off x="3719181" y="5974016"/>
              <a:ext cx="4587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+1V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991F858-E129-4932-A769-76E9301475D3}"/>
                </a:ext>
              </a:extLst>
            </p:cNvPr>
            <p:cNvSpPr txBox="1"/>
            <p:nvPr/>
          </p:nvSpPr>
          <p:spPr>
            <a:xfrm>
              <a:off x="4675937" y="5971945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-1V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4EB7DD8-0A8B-47C8-9292-11FFF2164FE8}"/>
                </a:ext>
              </a:extLst>
            </p:cNvPr>
            <p:cNvSpPr txBox="1"/>
            <p:nvPr/>
          </p:nvSpPr>
          <p:spPr>
            <a:xfrm>
              <a:off x="5136715" y="5969070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-2V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AD5EAC0-D0D0-4218-93DF-B98A3C8D788A}"/>
                </a:ext>
              </a:extLst>
            </p:cNvPr>
            <p:cNvSpPr txBox="1"/>
            <p:nvPr/>
          </p:nvSpPr>
          <p:spPr>
            <a:xfrm>
              <a:off x="5591731" y="5975888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-3V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AB9C130-8659-497A-B73F-FF78D4EFF587}"/>
                </a:ext>
              </a:extLst>
            </p:cNvPr>
            <p:cNvSpPr txBox="1"/>
            <p:nvPr/>
          </p:nvSpPr>
          <p:spPr>
            <a:xfrm>
              <a:off x="4275182" y="5973248"/>
              <a:ext cx="3545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990033"/>
                  </a:solidFill>
                </a:rPr>
                <a:t>0V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7900C687-79C2-47E0-9362-CE55C418610E}"/>
              </a:ext>
            </a:extLst>
          </p:cNvPr>
          <p:cNvSpPr/>
          <p:nvPr/>
        </p:nvSpPr>
        <p:spPr bwMode="auto">
          <a:xfrm>
            <a:off x="2610361" y="4929521"/>
            <a:ext cx="3730752" cy="54122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3AFB38-283E-41AA-8212-EE0D87663B8B}"/>
              </a:ext>
            </a:extLst>
          </p:cNvPr>
          <p:cNvCxnSpPr/>
          <p:nvPr/>
        </p:nvCxnSpPr>
        <p:spPr bwMode="auto">
          <a:xfrm>
            <a:off x="2617097" y="5211611"/>
            <a:ext cx="371671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miter lim="800000"/>
            <a:headEnd type="triangle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F896EA-26C1-4E53-94DD-B250F1D07FF1}"/>
                  </a:ext>
                </a:extLst>
              </p:cNvPr>
              <p:cNvSpPr/>
              <p:nvPr/>
            </p:nvSpPr>
            <p:spPr>
              <a:xfrm>
                <a:off x="4280607" y="4977506"/>
                <a:ext cx="361259" cy="46166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𝑑</m:t>
                      </m:r>
                    </m:oMath>
                  </m:oMathPara>
                </a14:m>
                <a:endParaRPr lang="en-US" altLang="en-US" i="1" dirty="0">
                  <a:solidFill>
                    <a:srgbClr val="002060"/>
                  </a:solidFill>
                  <a:latin typeface="Times New Roman" panose="02020603050405020304" pitchFamily="18" charset="0"/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F896EA-26C1-4E53-94DD-B250F1D07F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607" y="4977506"/>
                <a:ext cx="361259" cy="461665"/>
              </a:xfrm>
              <a:prstGeom prst="rect">
                <a:avLst/>
              </a:prstGeom>
              <a:blipFill>
                <a:blip r:embed="rId3"/>
                <a:stretch>
                  <a:fillRect l="-5085" r="-50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62" grpId="0"/>
      <p:bldP spid="27663" grpId="0" animBg="1"/>
      <p:bldP spid="27671" grpId="0"/>
      <p:bldP spid="27672" grpId="0" animBg="1"/>
      <p:bldP spid="33" grpId="0" animBg="1"/>
      <p:bldP spid="8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/>
              <a:t>Equipotential 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905000"/>
            <a:ext cx="8110537" cy="4191000"/>
          </a:xfrm>
        </p:spPr>
        <p:txBody>
          <a:bodyPr/>
          <a:lstStyle/>
          <a:p>
            <a:r>
              <a:rPr lang="en-US" altLang="en-US" dirty="0"/>
              <a:t>Point Charge</a:t>
            </a:r>
          </a:p>
        </p:txBody>
      </p:sp>
      <p:grpSp>
        <p:nvGrpSpPr>
          <p:cNvPr id="28701" name="Group 29"/>
          <p:cNvGrpSpPr>
            <a:grpSpLocks/>
          </p:cNvGrpSpPr>
          <p:nvPr/>
        </p:nvGrpSpPr>
        <p:grpSpPr bwMode="auto">
          <a:xfrm>
            <a:off x="2438400" y="2317750"/>
            <a:ext cx="4089400" cy="4083050"/>
            <a:chOff x="1536" y="1460"/>
            <a:chExt cx="2576" cy="2572"/>
          </a:xfrm>
        </p:grpSpPr>
        <p:grpSp>
          <p:nvGrpSpPr>
            <p:cNvPr id="28699" name="Group 27"/>
            <p:cNvGrpSpPr>
              <a:grpSpLocks/>
            </p:cNvGrpSpPr>
            <p:nvPr/>
          </p:nvGrpSpPr>
          <p:grpSpPr bwMode="auto">
            <a:xfrm>
              <a:off x="1680" y="1632"/>
              <a:ext cx="2263" cy="2263"/>
              <a:chOff x="1680" y="1632"/>
              <a:chExt cx="2263" cy="2263"/>
            </a:xfrm>
          </p:grpSpPr>
          <p:sp>
            <p:nvSpPr>
              <p:cNvPr id="28677" name="Oval 5"/>
              <p:cNvSpPr>
                <a:spLocks noChangeAspect="1" noChangeArrowheads="1"/>
              </p:cNvSpPr>
              <p:nvPr/>
            </p:nvSpPr>
            <p:spPr bwMode="auto">
              <a:xfrm>
                <a:off x="2496" y="2421"/>
                <a:ext cx="651" cy="65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+</a:t>
                </a:r>
              </a:p>
            </p:txBody>
          </p:sp>
          <p:sp>
            <p:nvSpPr>
              <p:cNvPr id="28682" name="Oval 10"/>
              <p:cNvSpPr>
                <a:spLocks noChangeAspect="1" noChangeArrowheads="1"/>
              </p:cNvSpPr>
              <p:nvPr/>
            </p:nvSpPr>
            <p:spPr bwMode="auto">
              <a:xfrm>
                <a:off x="2368" y="2297"/>
                <a:ext cx="922" cy="922"/>
              </a:xfrm>
              <a:prstGeom prst="ellipse">
                <a:avLst/>
              </a:prstGeom>
              <a:noFill/>
              <a:ln w="25400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28683" name="Oval 11"/>
              <p:cNvSpPr>
                <a:spLocks noChangeAspect="1" noChangeArrowheads="1"/>
              </p:cNvSpPr>
              <p:nvPr/>
            </p:nvSpPr>
            <p:spPr bwMode="auto">
              <a:xfrm>
                <a:off x="2104" y="2033"/>
                <a:ext cx="1440" cy="1440"/>
              </a:xfrm>
              <a:prstGeom prst="ellipse">
                <a:avLst/>
              </a:prstGeom>
              <a:noFill/>
              <a:ln w="25400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28684" name="Oval 12"/>
              <p:cNvSpPr>
                <a:spLocks noChangeAspect="1" noChangeArrowheads="1"/>
              </p:cNvSpPr>
              <p:nvPr/>
            </p:nvSpPr>
            <p:spPr bwMode="auto">
              <a:xfrm>
                <a:off x="1680" y="1632"/>
                <a:ext cx="2263" cy="2263"/>
              </a:xfrm>
              <a:prstGeom prst="ellipse">
                <a:avLst/>
              </a:prstGeom>
              <a:noFill/>
              <a:ln w="25400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</p:grpSp>
        <p:grpSp>
          <p:nvGrpSpPr>
            <p:cNvPr id="28700" name="Group 28"/>
            <p:cNvGrpSpPr>
              <a:grpSpLocks/>
            </p:cNvGrpSpPr>
            <p:nvPr/>
          </p:nvGrpSpPr>
          <p:grpSpPr bwMode="auto">
            <a:xfrm>
              <a:off x="1536" y="1460"/>
              <a:ext cx="2576" cy="2572"/>
              <a:chOff x="1536" y="1460"/>
              <a:chExt cx="2576" cy="2572"/>
            </a:xfrm>
          </p:grpSpPr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>
                <a:off x="3152" y="2744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1536" y="2744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rot="16200000" flipH="1">
                <a:off x="2344" y="355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88" name="Line 16"/>
              <p:cNvSpPr>
                <a:spLocks noChangeShapeType="1"/>
              </p:cNvSpPr>
              <p:nvPr/>
            </p:nvSpPr>
            <p:spPr bwMode="auto">
              <a:xfrm rot="5400000" flipH="1" flipV="1">
                <a:off x="2344" y="194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rot="8100000" flipH="1" flipV="1">
                <a:off x="2908" y="2179"/>
                <a:ext cx="96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90" name="Line 18"/>
              <p:cNvSpPr>
                <a:spLocks noChangeShapeType="1"/>
              </p:cNvSpPr>
              <p:nvPr/>
            </p:nvSpPr>
            <p:spPr bwMode="auto">
              <a:xfrm rot="13500000" flipH="1">
                <a:off x="2909" y="3319"/>
                <a:ext cx="96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 rot="8100000">
                <a:off x="1777" y="3311"/>
                <a:ext cx="96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 rot="13500000" flipV="1">
                <a:off x="1772" y="2179"/>
                <a:ext cx="96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8702" name="Group 30"/>
          <p:cNvGrpSpPr>
            <a:grpSpLocks/>
          </p:cNvGrpSpPr>
          <p:nvPr/>
        </p:nvGrpSpPr>
        <p:grpSpPr bwMode="auto">
          <a:xfrm>
            <a:off x="381000" y="2897188"/>
            <a:ext cx="2593975" cy="862012"/>
            <a:chOff x="240" y="1825"/>
            <a:chExt cx="1634" cy="543"/>
          </a:xfrm>
        </p:grpSpPr>
        <p:sp>
          <p:nvSpPr>
            <p:cNvPr id="28693" name="Text Box 21"/>
            <p:cNvSpPr txBox="1">
              <a:spLocks noChangeArrowheads="1"/>
            </p:cNvSpPr>
            <p:nvPr/>
          </p:nvSpPr>
          <p:spPr bwMode="auto">
            <a:xfrm>
              <a:off x="240" y="2033"/>
              <a:ext cx="1350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altLang="en-US" sz="1600" b="1" dirty="0">
                  <a:solidFill>
                    <a:srgbClr val="990033"/>
                  </a:solidFill>
                </a:rPr>
                <a:t>Lines of Equipotential</a:t>
              </a:r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auto">
            <a:xfrm flipH="1">
              <a:off x="960" y="1825"/>
              <a:ext cx="914" cy="304"/>
            </a:xfrm>
            <a:custGeom>
              <a:avLst/>
              <a:gdLst>
                <a:gd name="T0" fmla="*/ 914 w 914"/>
                <a:gd name="T1" fmla="*/ 304 h 304"/>
                <a:gd name="T2" fmla="*/ 439 w 914"/>
                <a:gd name="T3" fmla="*/ 3 h 304"/>
                <a:gd name="T4" fmla="*/ 0 w 914"/>
                <a:gd name="T5" fmla="*/ 28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4" h="304">
                  <a:moveTo>
                    <a:pt x="914" y="304"/>
                  </a:moveTo>
                  <a:cubicBezTo>
                    <a:pt x="752" y="155"/>
                    <a:pt x="591" y="6"/>
                    <a:pt x="439" y="3"/>
                  </a:cubicBezTo>
                  <a:cubicBezTo>
                    <a:pt x="287" y="0"/>
                    <a:pt x="78" y="222"/>
                    <a:pt x="0" y="286"/>
                  </a:cubicBezTo>
                </a:path>
              </a:pathLst>
            </a:custGeom>
            <a:noFill/>
            <a:ln w="9525" cap="flat" cmpd="sng">
              <a:solidFill>
                <a:srgbClr val="990033"/>
              </a:solidFill>
              <a:prstDash val="solid"/>
              <a:miter lim="800000"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6527800" y="4398963"/>
            <a:ext cx="21431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en-US" sz="1600" b="1" dirty="0"/>
              <a:t>Electric Field Lines</a:t>
            </a:r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5521325" y="3890963"/>
            <a:ext cx="1450975" cy="482600"/>
          </a:xfrm>
          <a:custGeom>
            <a:avLst/>
            <a:gdLst>
              <a:gd name="T0" fmla="*/ 914 w 914"/>
              <a:gd name="T1" fmla="*/ 304 h 304"/>
              <a:gd name="T2" fmla="*/ 439 w 914"/>
              <a:gd name="T3" fmla="*/ 3 h 304"/>
              <a:gd name="T4" fmla="*/ 0 w 914"/>
              <a:gd name="T5" fmla="*/ 28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4" h="304">
                <a:moveTo>
                  <a:pt x="914" y="304"/>
                </a:moveTo>
                <a:cubicBezTo>
                  <a:pt x="752" y="155"/>
                  <a:pt x="591" y="6"/>
                  <a:pt x="439" y="3"/>
                </a:cubicBezTo>
                <a:cubicBezTo>
                  <a:pt x="287" y="0"/>
                  <a:pt x="78" y="222"/>
                  <a:pt x="0" y="28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85800" y="5916613"/>
            <a:ext cx="24384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en-US" sz="1600" b="1" dirty="0"/>
              <a:t>Decreasing Electric Potential / Voltage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EA58A-6071-4460-AA3D-14AB83ACD0FD}"/>
              </a:ext>
            </a:extLst>
          </p:cNvPr>
          <p:cNvGrpSpPr/>
          <p:nvPr/>
        </p:nvGrpSpPr>
        <p:grpSpPr>
          <a:xfrm>
            <a:off x="172237" y="3676729"/>
            <a:ext cx="1965266" cy="2225700"/>
            <a:chOff x="172237" y="3676729"/>
            <a:chExt cx="1965266" cy="22257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88D3321-40E8-447D-BB07-AEC30D9ABCC9}"/>
                </a:ext>
              </a:extLst>
            </p:cNvPr>
            <p:cNvSpPr/>
            <p:nvPr/>
          </p:nvSpPr>
          <p:spPr bwMode="auto">
            <a:xfrm>
              <a:off x="172237" y="4355564"/>
              <a:ext cx="1642472" cy="1546865"/>
            </a:xfrm>
            <a:prstGeom prst="rect">
              <a:avLst/>
            </a:prstGeom>
            <a:solidFill>
              <a:srgbClr val="FFFF66"/>
            </a:solidFill>
            <a:ln w="9525" cap="flat" cmpd="sng" algn="ctr">
              <a:solidFill>
                <a:srgbClr val="99003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4D36A69-A109-4B8B-B266-EC66FBEB31F4}"/>
                </a:ext>
              </a:extLst>
            </p:cNvPr>
            <p:cNvGrpSpPr/>
            <p:nvPr/>
          </p:nvGrpSpPr>
          <p:grpSpPr>
            <a:xfrm>
              <a:off x="172237" y="3676729"/>
              <a:ext cx="1965266" cy="2198404"/>
              <a:chOff x="-196259" y="3840505"/>
              <a:chExt cx="1965266" cy="2198404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7CCC3A93-5368-46C8-B9AD-8F37EACD4265}"/>
                  </a:ext>
                </a:extLst>
              </p:cNvPr>
              <p:cNvCxnSpPr/>
              <p:nvPr/>
            </p:nvCxnSpPr>
            <p:spPr bwMode="auto">
              <a:xfrm>
                <a:off x="189258" y="4569571"/>
                <a:ext cx="0" cy="10972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F7D6AFE-2179-4B34-9829-44915F1AF93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>
                <a:off x="725970" y="5119532"/>
                <a:ext cx="0" cy="10972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" name="Arc 3">
                <a:extLst>
                  <a:ext uri="{FF2B5EF4-FFF2-40B4-BE49-F238E27FC236}">
                    <a16:creationId xmlns:a16="http://schemas.microsoft.com/office/drawing/2014/main" id="{8D94ECB7-F29D-4911-8712-D91323E3438B}"/>
                  </a:ext>
                </a:extLst>
              </p:cNvPr>
              <p:cNvSpPr/>
              <p:nvPr/>
            </p:nvSpPr>
            <p:spPr bwMode="auto">
              <a:xfrm rot="10800000">
                <a:off x="356505" y="3840505"/>
                <a:ext cx="1412502" cy="1662369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836756F-7450-4114-9CB9-E24BFCCA528C}"/>
                  </a:ext>
                </a:extLst>
              </p:cNvPr>
              <p:cNvSpPr txBox="1"/>
              <p:nvPr/>
            </p:nvSpPr>
            <p:spPr>
              <a:xfrm>
                <a:off x="-196259" y="4517575"/>
                <a:ext cx="3593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2060"/>
                    </a:solidFill>
                  </a:rPr>
                  <a:t>V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3F3C961-9DC8-4E6C-8063-C45D24C334A7}"/>
                  </a:ext>
                </a:extLst>
              </p:cNvPr>
              <p:cNvSpPr txBox="1"/>
              <p:nvPr/>
            </p:nvSpPr>
            <p:spPr>
              <a:xfrm>
                <a:off x="817425" y="5638799"/>
                <a:ext cx="2936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2060"/>
                    </a:solidFill>
                  </a:rPr>
                  <a:t>r</a:t>
                </a:r>
              </a:p>
            </p:txBody>
          </p:sp>
        </p:grpSp>
      </p:grpSp>
      <p:sp>
        <p:nvSpPr>
          <p:cNvPr id="28698" name="AutoShape 26"/>
          <p:cNvSpPr>
            <a:spLocks noChangeArrowheads="1"/>
          </p:cNvSpPr>
          <p:nvPr/>
        </p:nvSpPr>
        <p:spPr bwMode="auto">
          <a:xfrm rot="9176028">
            <a:off x="1127125" y="5175250"/>
            <a:ext cx="3049588" cy="193675"/>
          </a:xfrm>
          <a:prstGeom prst="rightArrow">
            <a:avLst>
              <a:gd name="adj1" fmla="val 50000"/>
              <a:gd name="adj2" fmla="val 39364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07" name="Group 35"/>
          <p:cNvGrpSpPr>
            <a:grpSpLocks/>
          </p:cNvGrpSpPr>
          <p:nvPr/>
        </p:nvGrpSpPr>
        <p:grpSpPr bwMode="auto">
          <a:xfrm>
            <a:off x="5675313" y="2082800"/>
            <a:ext cx="3194050" cy="1703388"/>
            <a:chOff x="3575" y="1312"/>
            <a:chExt cx="2012" cy="1073"/>
          </a:xfrm>
        </p:grpSpPr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 rot="18900000">
              <a:off x="3575" y="1882"/>
              <a:ext cx="72" cy="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Text Box 33"/>
            <p:cNvSpPr txBox="1">
              <a:spLocks noChangeArrowheads="1"/>
            </p:cNvSpPr>
            <p:nvPr/>
          </p:nvSpPr>
          <p:spPr bwMode="auto">
            <a:xfrm>
              <a:off x="4237" y="1312"/>
              <a:ext cx="1350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altLang="en-US" sz="1600" b="1" dirty="0">
                  <a:solidFill>
                    <a:schemeClr val="hlink"/>
                  </a:solidFill>
                </a:rPr>
                <a:t>Note: Electric field lines and lines of equipotential intersect at right angles.</a:t>
              </a:r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auto">
            <a:xfrm flipV="1">
              <a:off x="3625" y="1391"/>
              <a:ext cx="621" cy="465"/>
            </a:xfrm>
            <a:custGeom>
              <a:avLst/>
              <a:gdLst>
                <a:gd name="T0" fmla="*/ 621 w 621"/>
                <a:gd name="T1" fmla="*/ 429 h 465"/>
                <a:gd name="T2" fmla="*/ 164 w 621"/>
                <a:gd name="T3" fmla="*/ 393 h 465"/>
                <a:gd name="T4" fmla="*/ 0 w 621"/>
                <a:gd name="T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1" h="465">
                  <a:moveTo>
                    <a:pt x="621" y="429"/>
                  </a:moveTo>
                  <a:cubicBezTo>
                    <a:pt x="444" y="447"/>
                    <a:pt x="268" y="465"/>
                    <a:pt x="164" y="393"/>
                  </a:cubicBezTo>
                  <a:cubicBezTo>
                    <a:pt x="60" y="321"/>
                    <a:pt x="23" y="8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6376988" y="5395913"/>
            <a:ext cx="2143125" cy="11414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en-US" sz="1600" b="1" dirty="0"/>
              <a:t>Note: A charged surface is also an equipotential surface!</a:t>
            </a:r>
          </a:p>
        </p:txBody>
      </p:sp>
      <p:sp>
        <p:nvSpPr>
          <p:cNvPr id="28709" name="Freeform 37"/>
          <p:cNvSpPr>
            <a:spLocks/>
          </p:cNvSpPr>
          <p:nvPr/>
        </p:nvSpPr>
        <p:spPr bwMode="auto">
          <a:xfrm>
            <a:off x="4614863" y="4876800"/>
            <a:ext cx="1785937" cy="771525"/>
          </a:xfrm>
          <a:custGeom>
            <a:avLst/>
            <a:gdLst>
              <a:gd name="T0" fmla="*/ 1125 w 1125"/>
              <a:gd name="T1" fmla="*/ 448 h 486"/>
              <a:gd name="T2" fmla="*/ 302 w 1125"/>
              <a:gd name="T3" fmla="*/ 411 h 486"/>
              <a:gd name="T4" fmla="*/ 0 w 1125"/>
              <a:gd name="T5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5" h="486">
                <a:moveTo>
                  <a:pt x="1125" y="448"/>
                </a:moveTo>
                <a:cubicBezTo>
                  <a:pt x="807" y="467"/>
                  <a:pt x="489" y="486"/>
                  <a:pt x="302" y="411"/>
                </a:cubicBezTo>
                <a:cubicBezTo>
                  <a:pt x="115" y="336"/>
                  <a:pt x="57" y="168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0C3C2A1-D0F3-4182-84BD-8212DFE8A11D}"/>
                  </a:ext>
                </a:extLst>
              </p:cNvPr>
              <p:cNvSpPr/>
              <p:nvPr/>
            </p:nvSpPr>
            <p:spPr>
              <a:xfrm>
                <a:off x="189258" y="3833053"/>
                <a:ext cx="1615729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b="0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r>
                        <a:rPr lang="en-US" altLang="en-US" b="0" i="1" dirty="0" err="1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𝑘𝑞</m:t>
                      </m:r>
                      <m:r>
                        <a:rPr lang="en-US" altLang="en-US" b="0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/</m:t>
                      </m:r>
                      <m:r>
                        <a:rPr lang="en-US" altLang="en-US" b="0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𝑟</m:t>
                      </m:r>
                    </m:oMath>
                  </m:oMathPara>
                </a14:m>
                <a:endParaRPr lang="en-US" altLang="en-US" i="1" dirty="0">
                  <a:solidFill>
                    <a:schemeClr val="folHlink"/>
                  </a:solidFill>
                  <a:latin typeface="Times New Roman" panose="02020603050405020304" pitchFamily="18" charset="0"/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0C3C2A1-D0F3-4182-84BD-8212DFE8A1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58" y="3833053"/>
                <a:ext cx="1615729" cy="461665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95" grpId="0"/>
      <p:bldP spid="28696" grpId="0" animBg="1"/>
      <p:bldP spid="28697" grpId="0"/>
      <p:bldP spid="28698" grpId="0" animBg="1"/>
      <p:bldP spid="28708" grpId="0" animBg="1"/>
      <p:bldP spid="28709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9DB2-9C17-430F-9BFB-70BCA4C7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dirty="0"/>
              <a:t>The Electronic Dipole:</a:t>
            </a:r>
          </a:p>
        </p:txBody>
      </p:sp>
      <p:pic>
        <p:nvPicPr>
          <p:cNvPr id="2050" name="Picture 2" descr="https://upload.wikimedia.org/wikipedia/commons/thumb/0/07/Equipotential_by_Zureks.png/220px-Equipotential_by_Zureks.png">
            <a:extLst>
              <a:ext uri="{FF2B5EF4-FFF2-40B4-BE49-F238E27FC236}">
                <a16:creationId xmlns:a16="http://schemas.microsoft.com/office/drawing/2014/main" id="{F3A00F38-124B-41E0-8A74-850CE4534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67536" y="1170037"/>
            <a:ext cx="4108912" cy="67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30ABB-C5B8-483A-9DD4-A21048A739AD}"/>
              </a:ext>
            </a:extLst>
          </p:cNvPr>
          <p:cNvSpPr txBox="1"/>
          <p:nvPr/>
        </p:nvSpPr>
        <p:spPr>
          <a:xfrm>
            <a:off x="4164696" y="1735697"/>
            <a:ext cx="1065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 = 0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DEC190E-C8FF-4E2B-B532-B80BDF5CB24C}"/>
              </a:ext>
            </a:extLst>
          </p:cNvPr>
          <p:cNvGrpSpPr/>
          <p:nvPr/>
        </p:nvGrpSpPr>
        <p:grpSpPr>
          <a:xfrm>
            <a:off x="3713903" y="2891262"/>
            <a:ext cx="2029842" cy="3269296"/>
            <a:chOff x="3713903" y="2891262"/>
            <a:chExt cx="2029842" cy="326929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76AB7B8-D6C4-4788-A3D8-CD352F49881D}"/>
                </a:ext>
              </a:extLst>
            </p:cNvPr>
            <p:cNvGrpSpPr/>
            <p:nvPr/>
          </p:nvGrpSpPr>
          <p:grpSpPr>
            <a:xfrm>
              <a:off x="3713903" y="2891262"/>
              <a:ext cx="2017360" cy="2530014"/>
              <a:chOff x="3713903" y="2891262"/>
              <a:chExt cx="2017360" cy="2530014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350512DA-A911-4560-891D-E66C2AC6F9A4}"/>
                  </a:ext>
                </a:extLst>
              </p:cNvPr>
              <p:cNvCxnSpPr/>
              <p:nvPr/>
            </p:nvCxnSpPr>
            <p:spPr bwMode="auto">
              <a:xfrm>
                <a:off x="4038599" y="4529056"/>
                <a:ext cx="1351936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8EB2D1CC-9A56-4635-AF8A-BA74B5D45527}"/>
                  </a:ext>
                </a:extLst>
              </p:cNvPr>
              <p:cNvSpPr/>
              <p:nvPr/>
            </p:nvSpPr>
            <p:spPr bwMode="auto">
              <a:xfrm rot="19128847">
                <a:off x="3810804" y="3752221"/>
                <a:ext cx="1773114" cy="1669055"/>
              </a:xfrm>
              <a:prstGeom prst="arc">
                <a:avLst>
                  <a:gd name="adj1" fmla="val 14339816"/>
                  <a:gd name="adj2" fmla="val 1477384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6E67D5E0-CBBC-400D-BE94-E02042EE4D7E}"/>
                  </a:ext>
                </a:extLst>
              </p:cNvPr>
              <p:cNvSpPr/>
              <p:nvPr/>
            </p:nvSpPr>
            <p:spPr bwMode="auto">
              <a:xfrm rot="2471153" flipV="1">
                <a:off x="3823095" y="3624403"/>
                <a:ext cx="1773114" cy="1669055"/>
              </a:xfrm>
              <a:prstGeom prst="arc">
                <a:avLst>
                  <a:gd name="adj1" fmla="val 14339816"/>
                  <a:gd name="adj2" fmla="val 1477384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BB948B3B-FF3C-40DF-AA99-48B5BCAF2320}"/>
                  </a:ext>
                </a:extLst>
              </p:cNvPr>
              <p:cNvSpPr>
                <a:spLocks/>
              </p:cNvSpPr>
              <p:nvPr/>
            </p:nvSpPr>
            <p:spPr bwMode="auto">
              <a:xfrm rot="18900000">
                <a:off x="3713903" y="2891262"/>
                <a:ext cx="2017360" cy="2019028"/>
              </a:xfrm>
              <a:prstGeom prst="arc">
                <a:avLst>
                  <a:gd name="adj1" fmla="val 11935745"/>
                  <a:gd name="adj2" fmla="val 4254142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DEB59224-FD25-4722-9413-E97921F8874D}"/>
                </a:ext>
              </a:extLst>
            </p:cNvPr>
            <p:cNvSpPr>
              <a:spLocks/>
            </p:cNvSpPr>
            <p:nvPr/>
          </p:nvSpPr>
          <p:spPr bwMode="auto">
            <a:xfrm rot="2700000" flipV="1">
              <a:off x="3725551" y="4142364"/>
              <a:ext cx="2017360" cy="2019028"/>
            </a:xfrm>
            <a:prstGeom prst="arc">
              <a:avLst>
                <a:gd name="adj1" fmla="val 11982436"/>
                <a:gd name="adj2" fmla="val 425414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71F34CE-4624-4956-A1C4-C6CEE42251E8}"/>
              </a:ext>
            </a:extLst>
          </p:cNvPr>
          <p:cNvSpPr txBox="1"/>
          <p:nvPr/>
        </p:nvSpPr>
        <p:spPr>
          <a:xfrm>
            <a:off x="5926395" y="1884215"/>
            <a:ext cx="3039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Electric Field Lines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D361FE7-2799-4468-8DFD-6B5D52878E8E}"/>
              </a:ext>
            </a:extLst>
          </p:cNvPr>
          <p:cNvSpPr/>
          <p:nvPr/>
        </p:nvSpPr>
        <p:spPr bwMode="auto">
          <a:xfrm>
            <a:off x="4935071" y="2111188"/>
            <a:ext cx="995082" cy="793377"/>
          </a:xfrm>
          <a:custGeom>
            <a:avLst/>
            <a:gdLst>
              <a:gd name="connsiteX0" fmla="*/ 995082 w 995082"/>
              <a:gd name="connsiteY0" fmla="*/ 0 h 793377"/>
              <a:gd name="connsiteX1" fmla="*/ 497541 w 995082"/>
              <a:gd name="connsiteY1" fmla="*/ 80683 h 793377"/>
              <a:gd name="connsiteX2" fmla="*/ 0 w 995082"/>
              <a:gd name="connsiteY2" fmla="*/ 793377 h 7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5082" h="793377">
                <a:moveTo>
                  <a:pt x="995082" y="0"/>
                </a:moveTo>
                <a:lnTo>
                  <a:pt x="497541" y="80683"/>
                </a:lnTo>
                <a:cubicBezTo>
                  <a:pt x="331694" y="212912"/>
                  <a:pt x="31376" y="676836"/>
                  <a:pt x="0" y="793377"/>
                </a:cubicBezTo>
              </a:path>
            </a:pathLst>
          </a:custGeom>
          <a:noFill/>
          <a:ln w="22225" cap="flat" cmpd="sng" algn="ctr">
            <a:solidFill>
              <a:srgbClr val="002060"/>
            </a:solidFill>
            <a:prstDash val="solid"/>
            <a:miter lim="800000"/>
            <a:headEnd type="none" w="lg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4BFD703-824A-494A-AE85-2E9E82CE72B8}"/>
              </a:ext>
            </a:extLst>
          </p:cNvPr>
          <p:cNvSpPr txBox="1"/>
          <p:nvPr/>
        </p:nvSpPr>
        <p:spPr>
          <a:xfrm>
            <a:off x="106180" y="1858032"/>
            <a:ext cx="3517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3300"/>
                </a:solidFill>
              </a:rPr>
              <a:t>Lines of Equipotential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3F6ACB-0CD1-44D6-B864-AD97F194F9E3}"/>
              </a:ext>
            </a:extLst>
          </p:cNvPr>
          <p:cNvCxnSpPr>
            <a:cxnSpLocks/>
          </p:cNvCxnSpPr>
          <p:nvPr/>
        </p:nvCxnSpPr>
        <p:spPr bwMode="auto">
          <a:xfrm>
            <a:off x="4724255" y="2108913"/>
            <a:ext cx="0" cy="34161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74AC1E9-0132-4AC8-9A1D-34FC95005241}"/>
              </a:ext>
            </a:extLst>
          </p:cNvPr>
          <p:cNvSpPr/>
          <p:nvPr/>
        </p:nvSpPr>
        <p:spPr bwMode="auto">
          <a:xfrm>
            <a:off x="3536576" y="2151529"/>
            <a:ext cx="292402" cy="618565"/>
          </a:xfrm>
          <a:custGeom>
            <a:avLst/>
            <a:gdLst>
              <a:gd name="connsiteX0" fmla="*/ 0 w 292402"/>
              <a:gd name="connsiteY0" fmla="*/ 0 h 618565"/>
              <a:gd name="connsiteX1" fmla="*/ 282389 w 292402"/>
              <a:gd name="connsiteY1" fmla="*/ 242047 h 618565"/>
              <a:gd name="connsiteX2" fmla="*/ 201706 w 292402"/>
              <a:gd name="connsiteY2" fmla="*/ 618565 h 61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402" h="618565">
                <a:moveTo>
                  <a:pt x="0" y="0"/>
                </a:moveTo>
                <a:cubicBezTo>
                  <a:pt x="124385" y="69476"/>
                  <a:pt x="248771" y="138953"/>
                  <a:pt x="282389" y="242047"/>
                </a:cubicBezTo>
                <a:cubicBezTo>
                  <a:pt x="316007" y="345141"/>
                  <a:pt x="258856" y="481853"/>
                  <a:pt x="201706" y="618565"/>
                </a:cubicBezTo>
              </a:path>
            </a:pathLst>
          </a:custGeom>
          <a:noFill/>
          <a:ln w="222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67D732B-4D84-4AEA-9F84-D190FABADCF1}"/>
                  </a:ext>
                </a:extLst>
              </p:cNvPr>
              <p:cNvSpPr/>
              <p:nvPr/>
            </p:nvSpPr>
            <p:spPr>
              <a:xfrm>
                <a:off x="95220" y="3398543"/>
                <a:ext cx="3401090" cy="212077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=∑</m:t>
                      </m:r>
                      <m:sSub>
                        <m:sSubPr>
                          <m:ctrlPr>
                            <a:rPr lang="en-US" altLang="en-US" i="1" dirty="0" smtClean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𝑉</m:t>
                          </m:r>
                        </m:e>
                        <m:sub>
                          <m:r>
                            <a:rPr lang="en-US" altLang="en-US" b="0" i="1" dirty="0" smtClean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altLang="en-US" i="1" dirty="0">
                  <a:solidFill>
                    <a:schemeClr val="folHlink"/>
                  </a:solidFill>
                  <a:latin typeface="Cambria Math" panose="02040503050406030204" pitchFamily="18" charset="0"/>
                  <a:sym typeface="MT Symbol" pitchFamily="82" charset="2"/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:endParaRPr lang="en-US" altLang="en-US" sz="800" i="1" dirty="0">
                  <a:solidFill>
                    <a:schemeClr val="folHlink"/>
                  </a:solidFill>
                  <a:latin typeface="Cambria Math" panose="02040503050406030204" pitchFamily="18" charset="0"/>
                  <a:sym typeface="MT Symbol" pitchFamily="82" charset="2"/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b="0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f>
                        <m:fPr>
                          <m:ctrlPr>
                            <a:rPr lang="en-US" altLang="en-US" b="0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fPr>
                        <m:num>
                          <m:r>
                            <a:rPr lang="en-US" altLang="en-US" b="0" i="1" dirty="0" err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𝑘𝑞</m:t>
                          </m:r>
                        </m:num>
                        <m:den>
                          <m:r>
                            <a:rPr lang="en-US" altLang="en-US" b="0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𝑟</m:t>
                          </m:r>
                        </m:den>
                      </m:f>
                      <m:r>
                        <a:rPr lang="en-US" altLang="en-US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+</m:t>
                      </m:r>
                      <m:f>
                        <m:fPr>
                          <m:ctrlPr>
                            <a:rPr lang="en-US" altLang="en-US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fPr>
                        <m:num>
                          <m:r>
                            <a:rPr lang="en-US" altLang="en-US" i="1" dirty="0" err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𝑘</m:t>
                          </m:r>
                          <m:sPre>
                            <m:sPrePr>
                              <m:ctrlPr>
                                <a:rPr lang="en-US" altLang="en-US" i="1" dirty="0" smtClean="0">
                                  <a:solidFill>
                                    <a:srgbClr val="990033"/>
                                  </a:solidFill>
                                  <a:latin typeface="Cambria Math" panose="02040503050406030204" pitchFamily="18" charset="0"/>
                                  <a:sym typeface="MT Symbol" pitchFamily="82" charset="2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b="0" i="1" smtClean="0">
                                  <a:solidFill>
                                    <a:srgbClr val="990033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  <m:e>
                              <m:r>
                                <a:rPr lang="en-US" b="0" i="1" smtClean="0">
                                  <a:solidFill>
                                    <a:srgbClr val="990033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sPre>
                        </m:num>
                        <m:den>
                          <m:r>
                            <a:rPr lang="en-US" altLang="en-US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𝑟</m:t>
                          </m:r>
                        </m:den>
                      </m:f>
                      <m:r>
                        <a:rPr lang="en-US" altLang="en-US" b="0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=0</m:t>
                      </m:r>
                    </m:oMath>
                  </m:oMathPara>
                </a14:m>
                <a:endParaRPr lang="en-US" altLang="en-US" i="1" dirty="0">
                  <a:solidFill>
                    <a:schemeClr val="folHlink"/>
                  </a:solidFill>
                  <a:latin typeface="Times New Roman" panose="02020603050405020304" pitchFamily="18" charset="0"/>
                  <a:sym typeface="MT Symbol" pitchFamily="82" charset="2"/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:r>
                  <a:rPr lang="en-US" altLang="en-US" dirty="0">
                    <a:solidFill>
                      <a:schemeClr val="folHlink"/>
                    </a:solidFill>
                    <a:latin typeface="Times New Roman" panose="02020603050405020304" pitchFamily="18" charset="0"/>
                    <a:sym typeface="MT Symbol" pitchFamily="82" charset="2"/>
                  </a:rPr>
                  <a:t>The potential takes on the sign of the charge.</a:t>
                </a: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67D732B-4D84-4AEA-9F84-D190FABADC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20" y="3398543"/>
                <a:ext cx="3401090" cy="2120773"/>
              </a:xfrm>
              <a:prstGeom prst="rect">
                <a:avLst/>
              </a:prstGeom>
              <a:blipFill>
                <a:blip r:embed="rId3"/>
                <a:stretch>
                  <a:fillRect l="-2679" r="-2500" b="-5731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164DE9ED-64F9-4D9C-A339-B972F7B5A015}"/>
              </a:ext>
            </a:extLst>
          </p:cNvPr>
          <p:cNvSpPr txBox="1"/>
          <p:nvPr/>
        </p:nvSpPr>
        <p:spPr>
          <a:xfrm>
            <a:off x="1339550" y="6187249"/>
            <a:ext cx="6757812" cy="400110"/>
          </a:xfrm>
          <a:prstGeom prst="rect">
            <a:avLst/>
          </a:prstGeom>
          <a:solidFill>
            <a:srgbClr val="FFFF66"/>
          </a:solidFill>
          <a:ln>
            <a:solidFill>
              <a:srgbClr val="99003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Why is the electric potential at the midpoint zero?</a:t>
            </a:r>
          </a:p>
        </p:txBody>
      </p:sp>
    </p:spTree>
    <p:extLst>
      <p:ext uri="{BB962C8B-B14F-4D97-AF65-F5344CB8AC3E}">
        <p14:creationId xmlns:p14="http://schemas.microsoft.com/office/powerpoint/2010/main" val="25514589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 animBg="1"/>
      <p:bldP spid="39" grpId="0"/>
      <p:bldP spid="42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1BC3F-9244-4526-8C01-C47A6C17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dirty="0"/>
              <a:t>A Contour Map of an Electronic Dipole</a:t>
            </a:r>
          </a:p>
        </p:txBody>
      </p:sp>
      <p:pic>
        <p:nvPicPr>
          <p:cNvPr id="1026" name="Picture 2" descr="https://i.stack.imgur.com/wMyWm.gif">
            <a:extLst>
              <a:ext uri="{FF2B5EF4-FFF2-40B4-BE49-F238E27FC236}">
                <a16:creationId xmlns:a16="http://schemas.microsoft.com/office/drawing/2014/main" id="{CF460E7F-CC0E-487E-98A0-059054E7F9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515" y="1914025"/>
            <a:ext cx="6187511" cy="459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C24423-64EC-41AF-B7CF-917E0676BC02}"/>
              </a:ext>
            </a:extLst>
          </p:cNvPr>
          <p:cNvSpPr txBox="1"/>
          <p:nvPr/>
        </p:nvSpPr>
        <p:spPr>
          <a:xfrm>
            <a:off x="6194870" y="1914025"/>
            <a:ext cx="2715230" cy="83099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Positive Charge/</a:t>
            </a:r>
          </a:p>
          <a:p>
            <a:r>
              <a:rPr lang="en-US" dirty="0">
                <a:solidFill>
                  <a:srgbClr val="002060"/>
                </a:solidFill>
              </a:rPr>
              <a:t>High Potential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59F6A78-2DBC-4B59-A8D3-88A2B0A9287A}"/>
              </a:ext>
            </a:extLst>
          </p:cNvPr>
          <p:cNvSpPr/>
          <p:nvPr/>
        </p:nvSpPr>
        <p:spPr bwMode="auto">
          <a:xfrm>
            <a:off x="5432842" y="2274504"/>
            <a:ext cx="762027" cy="720189"/>
          </a:xfrm>
          <a:custGeom>
            <a:avLst/>
            <a:gdLst>
              <a:gd name="connsiteX0" fmla="*/ 995082 w 995082"/>
              <a:gd name="connsiteY0" fmla="*/ 0 h 793377"/>
              <a:gd name="connsiteX1" fmla="*/ 497541 w 995082"/>
              <a:gd name="connsiteY1" fmla="*/ 80683 h 793377"/>
              <a:gd name="connsiteX2" fmla="*/ 0 w 995082"/>
              <a:gd name="connsiteY2" fmla="*/ 793377 h 7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5082" h="793377">
                <a:moveTo>
                  <a:pt x="995082" y="0"/>
                </a:moveTo>
                <a:lnTo>
                  <a:pt x="497541" y="80683"/>
                </a:lnTo>
                <a:cubicBezTo>
                  <a:pt x="331694" y="212912"/>
                  <a:pt x="31376" y="676836"/>
                  <a:pt x="0" y="793377"/>
                </a:cubicBezTo>
              </a:path>
            </a:pathLst>
          </a:custGeom>
          <a:noFill/>
          <a:ln w="22225" cap="flat" cmpd="sng" algn="ctr">
            <a:solidFill>
              <a:srgbClr val="002060"/>
            </a:solidFill>
            <a:prstDash val="solid"/>
            <a:miter lim="800000"/>
            <a:headEnd type="none" w="lg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085D71-48B7-449A-AF5A-3DEFBEA9E4E0}"/>
              </a:ext>
            </a:extLst>
          </p:cNvPr>
          <p:cNvSpPr txBox="1"/>
          <p:nvPr/>
        </p:nvSpPr>
        <p:spPr>
          <a:xfrm>
            <a:off x="295050" y="5849540"/>
            <a:ext cx="2894254" cy="83099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3300"/>
                </a:solidFill>
              </a:rPr>
              <a:t>Negative Charge/</a:t>
            </a:r>
          </a:p>
          <a:p>
            <a:r>
              <a:rPr lang="en-US" dirty="0">
                <a:solidFill>
                  <a:srgbClr val="993300"/>
                </a:solidFill>
              </a:rPr>
              <a:t>Low Potential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A18D5FA-A897-4BEB-907A-D2E47D5B3C03}"/>
              </a:ext>
            </a:extLst>
          </p:cNvPr>
          <p:cNvSpPr/>
          <p:nvPr/>
        </p:nvSpPr>
        <p:spPr bwMode="auto">
          <a:xfrm flipV="1">
            <a:off x="3189304" y="5419165"/>
            <a:ext cx="1180990" cy="958924"/>
          </a:xfrm>
          <a:custGeom>
            <a:avLst/>
            <a:gdLst>
              <a:gd name="connsiteX0" fmla="*/ 0 w 292402"/>
              <a:gd name="connsiteY0" fmla="*/ 0 h 618565"/>
              <a:gd name="connsiteX1" fmla="*/ 282389 w 292402"/>
              <a:gd name="connsiteY1" fmla="*/ 242047 h 618565"/>
              <a:gd name="connsiteX2" fmla="*/ 201706 w 292402"/>
              <a:gd name="connsiteY2" fmla="*/ 618565 h 61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402" h="618565">
                <a:moveTo>
                  <a:pt x="0" y="0"/>
                </a:moveTo>
                <a:cubicBezTo>
                  <a:pt x="124385" y="69476"/>
                  <a:pt x="248771" y="138953"/>
                  <a:pt x="282389" y="242047"/>
                </a:cubicBezTo>
                <a:cubicBezTo>
                  <a:pt x="316007" y="345141"/>
                  <a:pt x="258856" y="481853"/>
                  <a:pt x="201706" y="618565"/>
                </a:cubicBezTo>
              </a:path>
            </a:pathLst>
          </a:custGeom>
          <a:noFill/>
          <a:ln w="222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373E62-7628-457F-806C-CEC9A6262803}"/>
              </a:ext>
            </a:extLst>
          </p:cNvPr>
          <p:cNvSpPr txBox="1"/>
          <p:nvPr/>
        </p:nvSpPr>
        <p:spPr>
          <a:xfrm>
            <a:off x="1618408" y="1997519"/>
            <a:ext cx="1958510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Zero Potential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0B8E1E-CA89-4D46-924E-947D59BC0CA4}"/>
              </a:ext>
            </a:extLst>
          </p:cNvPr>
          <p:cNvCxnSpPr>
            <a:cxnSpLocks/>
          </p:cNvCxnSpPr>
          <p:nvPr/>
        </p:nvCxnSpPr>
        <p:spPr bwMode="auto">
          <a:xfrm>
            <a:off x="2137398" y="2393212"/>
            <a:ext cx="1573762" cy="150201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109795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92634-0D3C-4EDA-BED1-1AE9EB560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dirty="0"/>
              <a:t>Lines of Equipotential for Like Charges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7EEA0C-2B93-4AD1-A3FB-C5B4F1934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74" y="1854188"/>
            <a:ext cx="8089339" cy="4868584"/>
          </a:xfrm>
          <a:prstGeom prst="rect">
            <a:avLst/>
          </a:prstGeom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B0E249B-1939-4113-9211-E767A4EE2668}"/>
              </a:ext>
            </a:extLst>
          </p:cNvPr>
          <p:cNvSpPr/>
          <p:nvPr/>
        </p:nvSpPr>
        <p:spPr bwMode="auto">
          <a:xfrm>
            <a:off x="4811850" y="4301615"/>
            <a:ext cx="1094611" cy="2099753"/>
          </a:xfrm>
          <a:custGeom>
            <a:avLst/>
            <a:gdLst>
              <a:gd name="connsiteX0" fmla="*/ 1055058 w 1055058"/>
              <a:gd name="connsiteY0" fmla="*/ 0 h 2124635"/>
              <a:gd name="connsiteX1" fmla="*/ 826458 w 1055058"/>
              <a:gd name="connsiteY1" fmla="*/ 161364 h 2124635"/>
              <a:gd name="connsiteX2" fmla="*/ 570964 w 1055058"/>
              <a:gd name="connsiteY2" fmla="*/ 295835 h 2124635"/>
              <a:gd name="connsiteX3" fmla="*/ 261681 w 1055058"/>
              <a:gd name="connsiteY3" fmla="*/ 551329 h 2124635"/>
              <a:gd name="connsiteX4" fmla="*/ 33081 w 1055058"/>
              <a:gd name="connsiteY4" fmla="*/ 1586753 h 2124635"/>
              <a:gd name="connsiteX5" fmla="*/ 6187 w 1055058"/>
              <a:gd name="connsiteY5" fmla="*/ 2124635 h 2124635"/>
              <a:gd name="connsiteX0" fmla="*/ 1073719 w 1073719"/>
              <a:gd name="connsiteY0" fmla="*/ 0 h 2087312"/>
              <a:gd name="connsiteX1" fmla="*/ 826458 w 1073719"/>
              <a:gd name="connsiteY1" fmla="*/ 124041 h 2087312"/>
              <a:gd name="connsiteX2" fmla="*/ 570964 w 1073719"/>
              <a:gd name="connsiteY2" fmla="*/ 258512 h 2087312"/>
              <a:gd name="connsiteX3" fmla="*/ 261681 w 1073719"/>
              <a:gd name="connsiteY3" fmla="*/ 514006 h 2087312"/>
              <a:gd name="connsiteX4" fmla="*/ 33081 w 1073719"/>
              <a:gd name="connsiteY4" fmla="*/ 1549430 h 2087312"/>
              <a:gd name="connsiteX5" fmla="*/ 6187 w 1073719"/>
              <a:gd name="connsiteY5" fmla="*/ 2087312 h 2087312"/>
              <a:gd name="connsiteX0" fmla="*/ 1098600 w 1098600"/>
              <a:gd name="connsiteY0" fmla="*/ 0 h 2099753"/>
              <a:gd name="connsiteX1" fmla="*/ 826458 w 1098600"/>
              <a:gd name="connsiteY1" fmla="*/ 136482 h 2099753"/>
              <a:gd name="connsiteX2" fmla="*/ 570964 w 1098600"/>
              <a:gd name="connsiteY2" fmla="*/ 270953 h 2099753"/>
              <a:gd name="connsiteX3" fmla="*/ 261681 w 1098600"/>
              <a:gd name="connsiteY3" fmla="*/ 526447 h 2099753"/>
              <a:gd name="connsiteX4" fmla="*/ 33081 w 1098600"/>
              <a:gd name="connsiteY4" fmla="*/ 1561871 h 2099753"/>
              <a:gd name="connsiteX5" fmla="*/ 6187 w 1098600"/>
              <a:gd name="connsiteY5" fmla="*/ 2099753 h 2099753"/>
              <a:gd name="connsiteX0" fmla="*/ 1097501 w 1097501"/>
              <a:gd name="connsiteY0" fmla="*/ 0 h 2099753"/>
              <a:gd name="connsiteX1" fmla="*/ 825359 w 1097501"/>
              <a:gd name="connsiteY1" fmla="*/ 136482 h 2099753"/>
              <a:gd name="connsiteX2" fmla="*/ 569865 w 1097501"/>
              <a:gd name="connsiteY2" fmla="*/ 270953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7501 w 1097501"/>
              <a:gd name="connsiteY0" fmla="*/ 0 h 2099753"/>
              <a:gd name="connsiteX1" fmla="*/ 943546 w 1097501"/>
              <a:gd name="connsiteY1" fmla="*/ 74278 h 2099753"/>
              <a:gd name="connsiteX2" fmla="*/ 569865 w 1097501"/>
              <a:gd name="connsiteY2" fmla="*/ 270953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7501 w 1097501"/>
              <a:gd name="connsiteY0" fmla="*/ 0 h 2099753"/>
              <a:gd name="connsiteX1" fmla="*/ 943546 w 1097501"/>
              <a:gd name="connsiteY1" fmla="*/ 74278 h 2099753"/>
              <a:gd name="connsiteX2" fmla="*/ 565001 w 1097501"/>
              <a:gd name="connsiteY2" fmla="*/ 280681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8348 w 1098348"/>
              <a:gd name="connsiteY0" fmla="*/ 0 h 2099753"/>
              <a:gd name="connsiteX1" fmla="*/ 944393 w 1098348"/>
              <a:gd name="connsiteY1" fmla="*/ 74278 h 2099753"/>
              <a:gd name="connsiteX2" fmla="*/ 565848 w 1098348"/>
              <a:gd name="connsiteY2" fmla="*/ 280681 h 2099753"/>
              <a:gd name="connsiteX3" fmla="*/ 256003 w 1098348"/>
              <a:gd name="connsiteY3" fmla="*/ 659226 h 2099753"/>
              <a:gd name="connsiteX4" fmla="*/ 32829 w 1098348"/>
              <a:gd name="connsiteY4" fmla="*/ 1561871 h 2099753"/>
              <a:gd name="connsiteX5" fmla="*/ 5935 w 1098348"/>
              <a:gd name="connsiteY5" fmla="*/ 2099753 h 2099753"/>
              <a:gd name="connsiteX0" fmla="*/ 1095959 w 1095959"/>
              <a:gd name="connsiteY0" fmla="*/ 0 h 2099753"/>
              <a:gd name="connsiteX1" fmla="*/ 942004 w 1095959"/>
              <a:gd name="connsiteY1" fmla="*/ 74278 h 2099753"/>
              <a:gd name="connsiteX2" fmla="*/ 563459 w 1095959"/>
              <a:gd name="connsiteY2" fmla="*/ 280681 h 2099753"/>
              <a:gd name="connsiteX3" fmla="*/ 190384 w 1095959"/>
              <a:gd name="connsiteY3" fmla="*/ 644634 h 2099753"/>
              <a:gd name="connsiteX4" fmla="*/ 30440 w 1095959"/>
              <a:gd name="connsiteY4" fmla="*/ 1561871 h 2099753"/>
              <a:gd name="connsiteX5" fmla="*/ 3546 w 1095959"/>
              <a:gd name="connsiteY5" fmla="*/ 2099753 h 2099753"/>
              <a:gd name="connsiteX0" fmla="*/ 1094611 w 1094611"/>
              <a:gd name="connsiteY0" fmla="*/ 0 h 2099753"/>
              <a:gd name="connsiteX1" fmla="*/ 940656 w 1094611"/>
              <a:gd name="connsiteY1" fmla="*/ 74278 h 2099753"/>
              <a:gd name="connsiteX2" fmla="*/ 562111 w 1094611"/>
              <a:gd name="connsiteY2" fmla="*/ 280681 h 2099753"/>
              <a:gd name="connsiteX3" fmla="*/ 125806 w 1094611"/>
              <a:gd name="connsiteY3" fmla="*/ 766230 h 2099753"/>
              <a:gd name="connsiteX4" fmla="*/ 29092 w 1094611"/>
              <a:gd name="connsiteY4" fmla="*/ 1561871 h 2099753"/>
              <a:gd name="connsiteX5" fmla="*/ 2198 w 1094611"/>
              <a:gd name="connsiteY5" fmla="*/ 2099753 h 209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611" h="2099753">
                <a:moveTo>
                  <a:pt x="1094611" y="0"/>
                </a:moveTo>
                <a:cubicBezTo>
                  <a:pt x="1020652" y="56029"/>
                  <a:pt x="1029406" y="27498"/>
                  <a:pt x="940656" y="74278"/>
                </a:cubicBezTo>
                <a:cubicBezTo>
                  <a:pt x="851906" y="121058"/>
                  <a:pt x="697919" y="165356"/>
                  <a:pt x="562111" y="280681"/>
                </a:cubicBezTo>
                <a:cubicBezTo>
                  <a:pt x="426303" y="396006"/>
                  <a:pt x="214643" y="552698"/>
                  <a:pt x="125806" y="766230"/>
                </a:cubicBezTo>
                <a:cubicBezTo>
                  <a:pt x="36970" y="979762"/>
                  <a:pt x="49693" y="1339617"/>
                  <a:pt x="29092" y="1561871"/>
                </a:cubicBezTo>
                <a:cubicBezTo>
                  <a:pt x="8491" y="1784125"/>
                  <a:pt x="-5646" y="1961921"/>
                  <a:pt x="2198" y="2099753"/>
                </a:cubicBezTo>
              </a:path>
            </a:pathLst>
          </a:custGeom>
          <a:noFill/>
          <a:ln w="222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5704629-9A1B-4B40-AE7D-EBD29172F91E}"/>
              </a:ext>
            </a:extLst>
          </p:cNvPr>
          <p:cNvSpPr/>
          <p:nvPr/>
        </p:nvSpPr>
        <p:spPr bwMode="auto">
          <a:xfrm flipV="1">
            <a:off x="4811850" y="2117375"/>
            <a:ext cx="1094611" cy="2099753"/>
          </a:xfrm>
          <a:custGeom>
            <a:avLst/>
            <a:gdLst>
              <a:gd name="connsiteX0" fmla="*/ 1055058 w 1055058"/>
              <a:gd name="connsiteY0" fmla="*/ 0 h 2124635"/>
              <a:gd name="connsiteX1" fmla="*/ 826458 w 1055058"/>
              <a:gd name="connsiteY1" fmla="*/ 161364 h 2124635"/>
              <a:gd name="connsiteX2" fmla="*/ 570964 w 1055058"/>
              <a:gd name="connsiteY2" fmla="*/ 295835 h 2124635"/>
              <a:gd name="connsiteX3" fmla="*/ 261681 w 1055058"/>
              <a:gd name="connsiteY3" fmla="*/ 551329 h 2124635"/>
              <a:gd name="connsiteX4" fmla="*/ 33081 w 1055058"/>
              <a:gd name="connsiteY4" fmla="*/ 1586753 h 2124635"/>
              <a:gd name="connsiteX5" fmla="*/ 6187 w 1055058"/>
              <a:gd name="connsiteY5" fmla="*/ 2124635 h 2124635"/>
              <a:gd name="connsiteX0" fmla="*/ 1073719 w 1073719"/>
              <a:gd name="connsiteY0" fmla="*/ 0 h 2087312"/>
              <a:gd name="connsiteX1" fmla="*/ 826458 w 1073719"/>
              <a:gd name="connsiteY1" fmla="*/ 124041 h 2087312"/>
              <a:gd name="connsiteX2" fmla="*/ 570964 w 1073719"/>
              <a:gd name="connsiteY2" fmla="*/ 258512 h 2087312"/>
              <a:gd name="connsiteX3" fmla="*/ 261681 w 1073719"/>
              <a:gd name="connsiteY3" fmla="*/ 514006 h 2087312"/>
              <a:gd name="connsiteX4" fmla="*/ 33081 w 1073719"/>
              <a:gd name="connsiteY4" fmla="*/ 1549430 h 2087312"/>
              <a:gd name="connsiteX5" fmla="*/ 6187 w 1073719"/>
              <a:gd name="connsiteY5" fmla="*/ 2087312 h 2087312"/>
              <a:gd name="connsiteX0" fmla="*/ 1098600 w 1098600"/>
              <a:gd name="connsiteY0" fmla="*/ 0 h 2099753"/>
              <a:gd name="connsiteX1" fmla="*/ 826458 w 1098600"/>
              <a:gd name="connsiteY1" fmla="*/ 136482 h 2099753"/>
              <a:gd name="connsiteX2" fmla="*/ 570964 w 1098600"/>
              <a:gd name="connsiteY2" fmla="*/ 270953 h 2099753"/>
              <a:gd name="connsiteX3" fmla="*/ 261681 w 1098600"/>
              <a:gd name="connsiteY3" fmla="*/ 526447 h 2099753"/>
              <a:gd name="connsiteX4" fmla="*/ 33081 w 1098600"/>
              <a:gd name="connsiteY4" fmla="*/ 1561871 h 2099753"/>
              <a:gd name="connsiteX5" fmla="*/ 6187 w 1098600"/>
              <a:gd name="connsiteY5" fmla="*/ 2099753 h 2099753"/>
              <a:gd name="connsiteX0" fmla="*/ 1097501 w 1097501"/>
              <a:gd name="connsiteY0" fmla="*/ 0 h 2099753"/>
              <a:gd name="connsiteX1" fmla="*/ 825359 w 1097501"/>
              <a:gd name="connsiteY1" fmla="*/ 136482 h 2099753"/>
              <a:gd name="connsiteX2" fmla="*/ 569865 w 1097501"/>
              <a:gd name="connsiteY2" fmla="*/ 270953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7501 w 1097501"/>
              <a:gd name="connsiteY0" fmla="*/ 0 h 2099753"/>
              <a:gd name="connsiteX1" fmla="*/ 943546 w 1097501"/>
              <a:gd name="connsiteY1" fmla="*/ 74278 h 2099753"/>
              <a:gd name="connsiteX2" fmla="*/ 569865 w 1097501"/>
              <a:gd name="connsiteY2" fmla="*/ 270953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4611 w 1094611"/>
              <a:gd name="connsiteY0" fmla="*/ 0 h 2099753"/>
              <a:gd name="connsiteX1" fmla="*/ 940656 w 1094611"/>
              <a:gd name="connsiteY1" fmla="*/ 74278 h 2099753"/>
              <a:gd name="connsiteX2" fmla="*/ 566975 w 1094611"/>
              <a:gd name="connsiteY2" fmla="*/ 270953 h 2099753"/>
              <a:gd name="connsiteX3" fmla="*/ 125806 w 1094611"/>
              <a:gd name="connsiteY3" fmla="*/ 810004 h 2099753"/>
              <a:gd name="connsiteX4" fmla="*/ 29092 w 1094611"/>
              <a:gd name="connsiteY4" fmla="*/ 1561871 h 2099753"/>
              <a:gd name="connsiteX5" fmla="*/ 2198 w 1094611"/>
              <a:gd name="connsiteY5" fmla="*/ 2099753 h 209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611" h="2099753">
                <a:moveTo>
                  <a:pt x="1094611" y="0"/>
                </a:moveTo>
                <a:cubicBezTo>
                  <a:pt x="1020652" y="56029"/>
                  <a:pt x="1028595" y="29119"/>
                  <a:pt x="940656" y="74278"/>
                </a:cubicBezTo>
                <a:cubicBezTo>
                  <a:pt x="852717" y="119437"/>
                  <a:pt x="702783" y="148332"/>
                  <a:pt x="566975" y="270953"/>
                </a:cubicBezTo>
                <a:cubicBezTo>
                  <a:pt x="431167" y="393574"/>
                  <a:pt x="215453" y="594851"/>
                  <a:pt x="125806" y="810004"/>
                </a:cubicBezTo>
                <a:cubicBezTo>
                  <a:pt x="36159" y="1025157"/>
                  <a:pt x="49693" y="1346913"/>
                  <a:pt x="29092" y="1561871"/>
                </a:cubicBezTo>
                <a:cubicBezTo>
                  <a:pt x="8491" y="1776829"/>
                  <a:pt x="-5646" y="1961921"/>
                  <a:pt x="2198" y="2099753"/>
                </a:cubicBezTo>
              </a:path>
            </a:pathLst>
          </a:custGeom>
          <a:noFill/>
          <a:ln w="222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99C56F1-9F45-4750-A31F-C794A65E8866}"/>
              </a:ext>
            </a:extLst>
          </p:cNvPr>
          <p:cNvSpPr/>
          <p:nvPr/>
        </p:nvSpPr>
        <p:spPr bwMode="auto">
          <a:xfrm flipH="1">
            <a:off x="3030675" y="4304969"/>
            <a:ext cx="1094611" cy="2099753"/>
          </a:xfrm>
          <a:custGeom>
            <a:avLst/>
            <a:gdLst>
              <a:gd name="connsiteX0" fmla="*/ 1055058 w 1055058"/>
              <a:gd name="connsiteY0" fmla="*/ 0 h 2124635"/>
              <a:gd name="connsiteX1" fmla="*/ 826458 w 1055058"/>
              <a:gd name="connsiteY1" fmla="*/ 161364 h 2124635"/>
              <a:gd name="connsiteX2" fmla="*/ 570964 w 1055058"/>
              <a:gd name="connsiteY2" fmla="*/ 295835 h 2124635"/>
              <a:gd name="connsiteX3" fmla="*/ 261681 w 1055058"/>
              <a:gd name="connsiteY3" fmla="*/ 551329 h 2124635"/>
              <a:gd name="connsiteX4" fmla="*/ 33081 w 1055058"/>
              <a:gd name="connsiteY4" fmla="*/ 1586753 h 2124635"/>
              <a:gd name="connsiteX5" fmla="*/ 6187 w 1055058"/>
              <a:gd name="connsiteY5" fmla="*/ 2124635 h 2124635"/>
              <a:gd name="connsiteX0" fmla="*/ 1073719 w 1073719"/>
              <a:gd name="connsiteY0" fmla="*/ 0 h 2087312"/>
              <a:gd name="connsiteX1" fmla="*/ 826458 w 1073719"/>
              <a:gd name="connsiteY1" fmla="*/ 124041 h 2087312"/>
              <a:gd name="connsiteX2" fmla="*/ 570964 w 1073719"/>
              <a:gd name="connsiteY2" fmla="*/ 258512 h 2087312"/>
              <a:gd name="connsiteX3" fmla="*/ 261681 w 1073719"/>
              <a:gd name="connsiteY3" fmla="*/ 514006 h 2087312"/>
              <a:gd name="connsiteX4" fmla="*/ 33081 w 1073719"/>
              <a:gd name="connsiteY4" fmla="*/ 1549430 h 2087312"/>
              <a:gd name="connsiteX5" fmla="*/ 6187 w 1073719"/>
              <a:gd name="connsiteY5" fmla="*/ 2087312 h 2087312"/>
              <a:gd name="connsiteX0" fmla="*/ 1098600 w 1098600"/>
              <a:gd name="connsiteY0" fmla="*/ 0 h 2099753"/>
              <a:gd name="connsiteX1" fmla="*/ 826458 w 1098600"/>
              <a:gd name="connsiteY1" fmla="*/ 136482 h 2099753"/>
              <a:gd name="connsiteX2" fmla="*/ 570964 w 1098600"/>
              <a:gd name="connsiteY2" fmla="*/ 270953 h 2099753"/>
              <a:gd name="connsiteX3" fmla="*/ 261681 w 1098600"/>
              <a:gd name="connsiteY3" fmla="*/ 526447 h 2099753"/>
              <a:gd name="connsiteX4" fmla="*/ 33081 w 1098600"/>
              <a:gd name="connsiteY4" fmla="*/ 1561871 h 2099753"/>
              <a:gd name="connsiteX5" fmla="*/ 6187 w 1098600"/>
              <a:gd name="connsiteY5" fmla="*/ 2099753 h 2099753"/>
              <a:gd name="connsiteX0" fmla="*/ 1097501 w 1097501"/>
              <a:gd name="connsiteY0" fmla="*/ 0 h 2099753"/>
              <a:gd name="connsiteX1" fmla="*/ 825359 w 1097501"/>
              <a:gd name="connsiteY1" fmla="*/ 136482 h 2099753"/>
              <a:gd name="connsiteX2" fmla="*/ 569865 w 1097501"/>
              <a:gd name="connsiteY2" fmla="*/ 270953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7501 w 1097501"/>
              <a:gd name="connsiteY0" fmla="*/ 0 h 2099753"/>
              <a:gd name="connsiteX1" fmla="*/ 943546 w 1097501"/>
              <a:gd name="connsiteY1" fmla="*/ 74278 h 2099753"/>
              <a:gd name="connsiteX2" fmla="*/ 569865 w 1097501"/>
              <a:gd name="connsiteY2" fmla="*/ 270953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7501 w 1097501"/>
              <a:gd name="connsiteY0" fmla="*/ 0 h 2099753"/>
              <a:gd name="connsiteX1" fmla="*/ 943546 w 1097501"/>
              <a:gd name="connsiteY1" fmla="*/ 74278 h 2099753"/>
              <a:gd name="connsiteX2" fmla="*/ 565001 w 1097501"/>
              <a:gd name="connsiteY2" fmla="*/ 280681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8348 w 1098348"/>
              <a:gd name="connsiteY0" fmla="*/ 0 h 2099753"/>
              <a:gd name="connsiteX1" fmla="*/ 944393 w 1098348"/>
              <a:gd name="connsiteY1" fmla="*/ 74278 h 2099753"/>
              <a:gd name="connsiteX2" fmla="*/ 565848 w 1098348"/>
              <a:gd name="connsiteY2" fmla="*/ 280681 h 2099753"/>
              <a:gd name="connsiteX3" fmla="*/ 256003 w 1098348"/>
              <a:gd name="connsiteY3" fmla="*/ 659226 h 2099753"/>
              <a:gd name="connsiteX4" fmla="*/ 32829 w 1098348"/>
              <a:gd name="connsiteY4" fmla="*/ 1561871 h 2099753"/>
              <a:gd name="connsiteX5" fmla="*/ 5935 w 1098348"/>
              <a:gd name="connsiteY5" fmla="*/ 2099753 h 2099753"/>
              <a:gd name="connsiteX0" fmla="*/ 1095959 w 1095959"/>
              <a:gd name="connsiteY0" fmla="*/ 0 h 2099753"/>
              <a:gd name="connsiteX1" fmla="*/ 942004 w 1095959"/>
              <a:gd name="connsiteY1" fmla="*/ 74278 h 2099753"/>
              <a:gd name="connsiteX2" fmla="*/ 563459 w 1095959"/>
              <a:gd name="connsiteY2" fmla="*/ 280681 h 2099753"/>
              <a:gd name="connsiteX3" fmla="*/ 190384 w 1095959"/>
              <a:gd name="connsiteY3" fmla="*/ 644634 h 2099753"/>
              <a:gd name="connsiteX4" fmla="*/ 30440 w 1095959"/>
              <a:gd name="connsiteY4" fmla="*/ 1561871 h 2099753"/>
              <a:gd name="connsiteX5" fmla="*/ 3546 w 1095959"/>
              <a:gd name="connsiteY5" fmla="*/ 2099753 h 2099753"/>
              <a:gd name="connsiteX0" fmla="*/ 1094611 w 1094611"/>
              <a:gd name="connsiteY0" fmla="*/ 0 h 2099753"/>
              <a:gd name="connsiteX1" fmla="*/ 940656 w 1094611"/>
              <a:gd name="connsiteY1" fmla="*/ 74278 h 2099753"/>
              <a:gd name="connsiteX2" fmla="*/ 562111 w 1094611"/>
              <a:gd name="connsiteY2" fmla="*/ 280681 h 2099753"/>
              <a:gd name="connsiteX3" fmla="*/ 125806 w 1094611"/>
              <a:gd name="connsiteY3" fmla="*/ 766230 h 2099753"/>
              <a:gd name="connsiteX4" fmla="*/ 29092 w 1094611"/>
              <a:gd name="connsiteY4" fmla="*/ 1561871 h 2099753"/>
              <a:gd name="connsiteX5" fmla="*/ 2198 w 1094611"/>
              <a:gd name="connsiteY5" fmla="*/ 2099753 h 209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611" h="2099753">
                <a:moveTo>
                  <a:pt x="1094611" y="0"/>
                </a:moveTo>
                <a:cubicBezTo>
                  <a:pt x="1020652" y="56029"/>
                  <a:pt x="1029406" y="27498"/>
                  <a:pt x="940656" y="74278"/>
                </a:cubicBezTo>
                <a:cubicBezTo>
                  <a:pt x="851906" y="121058"/>
                  <a:pt x="697919" y="165356"/>
                  <a:pt x="562111" y="280681"/>
                </a:cubicBezTo>
                <a:cubicBezTo>
                  <a:pt x="426303" y="396006"/>
                  <a:pt x="214643" y="552698"/>
                  <a:pt x="125806" y="766230"/>
                </a:cubicBezTo>
                <a:cubicBezTo>
                  <a:pt x="36970" y="979762"/>
                  <a:pt x="49693" y="1339617"/>
                  <a:pt x="29092" y="1561871"/>
                </a:cubicBezTo>
                <a:cubicBezTo>
                  <a:pt x="8491" y="1784125"/>
                  <a:pt x="-5646" y="1961921"/>
                  <a:pt x="2198" y="2099753"/>
                </a:cubicBezTo>
              </a:path>
            </a:pathLst>
          </a:custGeom>
          <a:noFill/>
          <a:ln w="222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1E7C92E-9648-490D-83D5-76ED53C58E8F}"/>
              </a:ext>
            </a:extLst>
          </p:cNvPr>
          <p:cNvSpPr/>
          <p:nvPr/>
        </p:nvSpPr>
        <p:spPr bwMode="auto">
          <a:xfrm flipH="1" flipV="1">
            <a:off x="3021150" y="2117375"/>
            <a:ext cx="1094611" cy="2099753"/>
          </a:xfrm>
          <a:custGeom>
            <a:avLst/>
            <a:gdLst>
              <a:gd name="connsiteX0" fmla="*/ 1055058 w 1055058"/>
              <a:gd name="connsiteY0" fmla="*/ 0 h 2124635"/>
              <a:gd name="connsiteX1" fmla="*/ 826458 w 1055058"/>
              <a:gd name="connsiteY1" fmla="*/ 161364 h 2124635"/>
              <a:gd name="connsiteX2" fmla="*/ 570964 w 1055058"/>
              <a:gd name="connsiteY2" fmla="*/ 295835 h 2124635"/>
              <a:gd name="connsiteX3" fmla="*/ 261681 w 1055058"/>
              <a:gd name="connsiteY3" fmla="*/ 551329 h 2124635"/>
              <a:gd name="connsiteX4" fmla="*/ 33081 w 1055058"/>
              <a:gd name="connsiteY4" fmla="*/ 1586753 h 2124635"/>
              <a:gd name="connsiteX5" fmla="*/ 6187 w 1055058"/>
              <a:gd name="connsiteY5" fmla="*/ 2124635 h 2124635"/>
              <a:gd name="connsiteX0" fmla="*/ 1073719 w 1073719"/>
              <a:gd name="connsiteY0" fmla="*/ 0 h 2087312"/>
              <a:gd name="connsiteX1" fmla="*/ 826458 w 1073719"/>
              <a:gd name="connsiteY1" fmla="*/ 124041 h 2087312"/>
              <a:gd name="connsiteX2" fmla="*/ 570964 w 1073719"/>
              <a:gd name="connsiteY2" fmla="*/ 258512 h 2087312"/>
              <a:gd name="connsiteX3" fmla="*/ 261681 w 1073719"/>
              <a:gd name="connsiteY3" fmla="*/ 514006 h 2087312"/>
              <a:gd name="connsiteX4" fmla="*/ 33081 w 1073719"/>
              <a:gd name="connsiteY4" fmla="*/ 1549430 h 2087312"/>
              <a:gd name="connsiteX5" fmla="*/ 6187 w 1073719"/>
              <a:gd name="connsiteY5" fmla="*/ 2087312 h 2087312"/>
              <a:gd name="connsiteX0" fmla="*/ 1098600 w 1098600"/>
              <a:gd name="connsiteY0" fmla="*/ 0 h 2099753"/>
              <a:gd name="connsiteX1" fmla="*/ 826458 w 1098600"/>
              <a:gd name="connsiteY1" fmla="*/ 136482 h 2099753"/>
              <a:gd name="connsiteX2" fmla="*/ 570964 w 1098600"/>
              <a:gd name="connsiteY2" fmla="*/ 270953 h 2099753"/>
              <a:gd name="connsiteX3" fmla="*/ 261681 w 1098600"/>
              <a:gd name="connsiteY3" fmla="*/ 526447 h 2099753"/>
              <a:gd name="connsiteX4" fmla="*/ 33081 w 1098600"/>
              <a:gd name="connsiteY4" fmla="*/ 1561871 h 2099753"/>
              <a:gd name="connsiteX5" fmla="*/ 6187 w 1098600"/>
              <a:gd name="connsiteY5" fmla="*/ 2099753 h 2099753"/>
              <a:gd name="connsiteX0" fmla="*/ 1097501 w 1097501"/>
              <a:gd name="connsiteY0" fmla="*/ 0 h 2099753"/>
              <a:gd name="connsiteX1" fmla="*/ 825359 w 1097501"/>
              <a:gd name="connsiteY1" fmla="*/ 136482 h 2099753"/>
              <a:gd name="connsiteX2" fmla="*/ 569865 w 1097501"/>
              <a:gd name="connsiteY2" fmla="*/ 270953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7501 w 1097501"/>
              <a:gd name="connsiteY0" fmla="*/ 0 h 2099753"/>
              <a:gd name="connsiteX1" fmla="*/ 943546 w 1097501"/>
              <a:gd name="connsiteY1" fmla="*/ 74278 h 2099753"/>
              <a:gd name="connsiteX2" fmla="*/ 569865 w 1097501"/>
              <a:gd name="connsiteY2" fmla="*/ 270953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7501 w 1097501"/>
              <a:gd name="connsiteY0" fmla="*/ 0 h 2099753"/>
              <a:gd name="connsiteX1" fmla="*/ 943546 w 1097501"/>
              <a:gd name="connsiteY1" fmla="*/ 74278 h 2099753"/>
              <a:gd name="connsiteX2" fmla="*/ 565001 w 1097501"/>
              <a:gd name="connsiteY2" fmla="*/ 280681 h 2099753"/>
              <a:gd name="connsiteX3" fmla="*/ 235701 w 1097501"/>
              <a:gd name="connsiteY3" fmla="*/ 644634 h 2099753"/>
              <a:gd name="connsiteX4" fmla="*/ 31982 w 1097501"/>
              <a:gd name="connsiteY4" fmla="*/ 1561871 h 2099753"/>
              <a:gd name="connsiteX5" fmla="*/ 5088 w 1097501"/>
              <a:gd name="connsiteY5" fmla="*/ 2099753 h 2099753"/>
              <a:gd name="connsiteX0" fmla="*/ 1098348 w 1098348"/>
              <a:gd name="connsiteY0" fmla="*/ 0 h 2099753"/>
              <a:gd name="connsiteX1" fmla="*/ 944393 w 1098348"/>
              <a:gd name="connsiteY1" fmla="*/ 74278 h 2099753"/>
              <a:gd name="connsiteX2" fmla="*/ 565848 w 1098348"/>
              <a:gd name="connsiteY2" fmla="*/ 280681 h 2099753"/>
              <a:gd name="connsiteX3" fmla="*/ 256003 w 1098348"/>
              <a:gd name="connsiteY3" fmla="*/ 659226 h 2099753"/>
              <a:gd name="connsiteX4" fmla="*/ 32829 w 1098348"/>
              <a:gd name="connsiteY4" fmla="*/ 1561871 h 2099753"/>
              <a:gd name="connsiteX5" fmla="*/ 5935 w 1098348"/>
              <a:gd name="connsiteY5" fmla="*/ 2099753 h 2099753"/>
              <a:gd name="connsiteX0" fmla="*/ 1095959 w 1095959"/>
              <a:gd name="connsiteY0" fmla="*/ 0 h 2099753"/>
              <a:gd name="connsiteX1" fmla="*/ 942004 w 1095959"/>
              <a:gd name="connsiteY1" fmla="*/ 74278 h 2099753"/>
              <a:gd name="connsiteX2" fmla="*/ 563459 w 1095959"/>
              <a:gd name="connsiteY2" fmla="*/ 280681 h 2099753"/>
              <a:gd name="connsiteX3" fmla="*/ 190384 w 1095959"/>
              <a:gd name="connsiteY3" fmla="*/ 644634 h 2099753"/>
              <a:gd name="connsiteX4" fmla="*/ 30440 w 1095959"/>
              <a:gd name="connsiteY4" fmla="*/ 1561871 h 2099753"/>
              <a:gd name="connsiteX5" fmla="*/ 3546 w 1095959"/>
              <a:gd name="connsiteY5" fmla="*/ 2099753 h 2099753"/>
              <a:gd name="connsiteX0" fmla="*/ 1094611 w 1094611"/>
              <a:gd name="connsiteY0" fmla="*/ 0 h 2099753"/>
              <a:gd name="connsiteX1" fmla="*/ 940656 w 1094611"/>
              <a:gd name="connsiteY1" fmla="*/ 74278 h 2099753"/>
              <a:gd name="connsiteX2" fmla="*/ 562111 w 1094611"/>
              <a:gd name="connsiteY2" fmla="*/ 280681 h 2099753"/>
              <a:gd name="connsiteX3" fmla="*/ 125806 w 1094611"/>
              <a:gd name="connsiteY3" fmla="*/ 766230 h 2099753"/>
              <a:gd name="connsiteX4" fmla="*/ 29092 w 1094611"/>
              <a:gd name="connsiteY4" fmla="*/ 1561871 h 2099753"/>
              <a:gd name="connsiteX5" fmla="*/ 2198 w 1094611"/>
              <a:gd name="connsiteY5" fmla="*/ 2099753 h 209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611" h="2099753">
                <a:moveTo>
                  <a:pt x="1094611" y="0"/>
                </a:moveTo>
                <a:cubicBezTo>
                  <a:pt x="1020652" y="56029"/>
                  <a:pt x="1029406" y="27498"/>
                  <a:pt x="940656" y="74278"/>
                </a:cubicBezTo>
                <a:cubicBezTo>
                  <a:pt x="851906" y="121058"/>
                  <a:pt x="697919" y="165356"/>
                  <a:pt x="562111" y="280681"/>
                </a:cubicBezTo>
                <a:cubicBezTo>
                  <a:pt x="426303" y="396006"/>
                  <a:pt x="214643" y="552698"/>
                  <a:pt x="125806" y="766230"/>
                </a:cubicBezTo>
                <a:cubicBezTo>
                  <a:pt x="36970" y="979762"/>
                  <a:pt x="49693" y="1339617"/>
                  <a:pt x="29092" y="1561871"/>
                </a:cubicBezTo>
                <a:cubicBezTo>
                  <a:pt x="8491" y="1784125"/>
                  <a:pt x="-5646" y="1961921"/>
                  <a:pt x="2198" y="2099753"/>
                </a:cubicBezTo>
              </a:path>
            </a:pathLst>
          </a:custGeom>
          <a:noFill/>
          <a:ln w="222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BE94E8-F5E1-4EFC-A7E5-51F744E5FF87}"/>
              </a:ext>
            </a:extLst>
          </p:cNvPr>
          <p:cNvSpPr txBox="1"/>
          <p:nvPr/>
        </p:nvSpPr>
        <p:spPr>
          <a:xfrm>
            <a:off x="5926395" y="1884215"/>
            <a:ext cx="2557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Electric Field Lines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7EA81F-19CE-479D-A24D-BF16717528D6}"/>
              </a:ext>
            </a:extLst>
          </p:cNvPr>
          <p:cNvSpPr/>
          <p:nvPr/>
        </p:nvSpPr>
        <p:spPr bwMode="auto">
          <a:xfrm>
            <a:off x="4861300" y="2098310"/>
            <a:ext cx="1094611" cy="186016"/>
          </a:xfrm>
          <a:custGeom>
            <a:avLst/>
            <a:gdLst>
              <a:gd name="connsiteX0" fmla="*/ 995082 w 995082"/>
              <a:gd name="connsiteY0" fmla="*/ 0 h 793377"/>
              <a:gd name="connsiteX1" fmla="*/ 497541 w 995082"/>
              <a:gd name="connsiteY1" fmla="*/ 80683 h 793377"/>
              <a:gd name="connsiteX2" fmla="*/ 0 w 995082"/>
              <a:gd name="connsiteY2" fmla="*/ 793377 h 7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5082" h="793377">
                <a:moveTo>
                  <a:pt x="995082" y="0"/>
                </a:moveTo>
                <a:lnTo>
                  <a:pt x="497541" y="80683"/>
                </a:lnTo>
                <a:cubicBezTo>
                  <a:pt x="331694" y="212912"/>
                  <a:pt x="31376" y="676836"/>
                  <a:pt x="0" y="793377"/>
                </a:cubicBezTo>
              </a:path>
            </a:pathLst>
          </a:custGeom>
          <a:noFill/>
          <a:ln w="22225" cap="flat" cmpd="sng" algn="ctr">
            <a:solidFill>
              <a:srgbClr val="002060"/>
            </a:solidFill>
            <a:prstDash val="solid"/>
            <a:miter lim="800000"/>
            <a:headEnd type="none" w="lg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CFB42E-AEEB-48CB-891C-832BD6A8CD6B}"/>
              </a:ext>
            </a:extLst>
          </p:cNvPr>
          <p:cNvSpPr txBox="1"/>
          <p:nvPr/>
        </p:nvSpPr>
        <p:spPr>
          <a:xfrm>
            <a:off x="518306" y="1819395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93300"/>
                </a:solidFill>
              </a:rPr>
              <a:t>Lines of Equipotential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1F7E19F-F229-4A90-97C4-46026B8DA88F}"/>
              </a:ext>
            </a:extLst>
          </p:cNvPr>
          <p:cNvSpPr/>
          <p:nvPr/>
        </p:nvSpPr>
        <p:spPr bwMode="auto">
          <a:xfrm>
            <a:off x="3405359" y="2029534"/>
            <a:ext cx="256191" cy="560254"/>
          </a:xfrm>
          <a:custGeom>
            <a:avLst/>
            <a:gdLst>
              <a:gd name="connsiteX0" fmla="*/ 0 w 292402"/>
              <a:gd name="connsiteY0" fmla="*/ 0 h 618565"/>
              <a:gd name="connsiteX1" fmla="*/ 282389 w 292402"/>
              <a:gd name="connsiteY1" fmla="*/ 242047 h 618565"/>
              <a:gd name="connsiteX2" fmla="*/ 201706 w 292402"/>
              <a:gd name="connsiteY2" fmla="*/ 618565 h 61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402" h="618565">
                <a:moveTo>
                  <a:pt x="0" y="0"/>
                </a:moveTo>
                <a:cubicBezTo>
                  <a:pt x="124385" y="69476"/>
                  <a:pt x="248771" y="138953"/>
                  <a:pt x="282389" y="242047"/>
                </a:cubicBezTo>
                <a:cubicBezTo>
                  <a:pt x="316007" y="345141"/>
                  <a:pt x="258856" y="481853"/>
                  <a:pt x="201706" y="618565"/>
                </a:cubicBezTo>
              </a:path>
            </a:pathLst>
          </a:custGeom>
          <a:noFill/>
          <a:ln w="222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D536F3-09A3-4061-8015-CA6E71D22E63}"/>
              </a:ext>
            </a:extLst>
          </p:cNvPr>
          <p:cNvSpPr txBox="1"/>
          <p:nvPr/>
        </p:nvSpPr>
        <p:spPr>
          <a:xfrm>
            <a:off x="6375928" y="5849881"/>
            <a:ext cx="2359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Electric Field = 0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7C41F33-4F75-487D-98C0-038425C2510E}"/>
              </a:ext>
            </a:extLst>
          </p:cNvPr>
          <p:cNvCxnSpPr>
            <a:cxnSpLocks/>
            <a:stCxn id="16" idx="1"/>
          </p:cNvCxnSpPr>
          <p:nvPr/>
        </p:nvCxnSpPr>
        <p:spPr bwMode="auto">
          <a:xfrm flipH="1" flipV="1">
            <a:off x="4613824" y="4389400"/>
            <a:ext cx="1762104" cy="166053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B8340EB6-2836-4D84-84E0-B1DB140F399E}"/>
              </a:ext>
            </a:extLst>
          </p:cNvPr>
          <p:cNvSpPr>
            <a:spLocks noChangeAspect="1"/>
          </p:cNvSpPr>
          <p:nvPr/>
        </p:nvSpPr>
        <p:spPr bwMode="auto">
          <a:xfrm>
            <a:off x="4438738" y="4217128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74757F-3F6E-46D4-8799-B9E4907653B4}"/>
              </a:ext>
            </a:extLst>
          </p:cNvPr>
          <p:cNvSpPr txBox="1"/>
          <p:nvPr/>
        </p:nvSpPr>
        <p:spPr>
          <a:xfrm>
            <a:off x="438794" y="6405617"/>
            <a:ext cx="6006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Is the electric potential at the midpoint zero?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251CEC-8AFD-41F3-A5D8-9C45E3A9B0CF}"/>
              </a:ext>
            </a:extLst>
          </p:cNvPr>
          <p:cNvSpPr txBox="1"/>
          <p:nvPr/>
        </p:nvSpPr>
        <p:spPr>
          <a:xfrm>
            <a:off x="6284464" y="6423428"/>
            <a:ext cx="1417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No. Why?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56650C0-F3E4-4930-A0E7-492412C6D507}"/>
                  </a:ext>
                </a:extLst>
              </p:cNvPr>
              <p:cNvSpPr/>
              <p:nvPr/>
            </p:nvSpPr>
            <p:spPr>
              <a:xfrm>
                <a:off x="618187" y="4941748"/>
                <a:ext cx="2951448" cy="130824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=∑</m:t>
                      </m:r>
                      <m:sSub>
                        <m:sSubPr>
                          <m:ctrlPr>
                            <a:rPr lang="en-US" altLang="en-US" i="1" dirty="0" smtClean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𝑉</m:t>
                          </m:r>
                        </m:e>
                        <m:sub>
                          <m:r>
                            <a:rPr lang="en-US" altLang="en-US" b="0" i="1" dirty="0" smtClean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altLang="en-US" i="1" dirty="0">
                  <a:solidFill>
                    <a:schemeClr val="folHlink"/>
                  </a:solidFill>
                  <a:latin typeface="Cambria Math" panose="02040503050406030204" pitchFamily="18" charset="0"/>
                  <a:sym typeface="MT Symbol" pitchFamily="82" charset="2"/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:endParaRPr lang="en-US" altLang="en-US" sz="800" i="1" dirty="0">
                  <a:solidFill>
                    <a:schemeClr val="folHlink"/>
                  </a:solidFill>
                  <a:latin typeface="Cambria Math" panose="02040503050406030204" pitchFamily="18" charset="0"/>
                  <a:sym typeface="MT Symbol" pitchFamily="82" charset="2"/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𝑉</m:t>
                      </m:r>
                      <m:r>
                        <a:rPr lang="en-US" altLang="en-US" b="0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f>
                        <m:fPr>
                          <m:ctrlPr>
                            <a:rPr lang="en-US" altLang="en-US" b="0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fPr>
                        <m:num>
                          <m:r>
                            <a:rPr lang="en-US" altLang="en-US" b="0" i="1" dirty="0" err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𝑘𝑞</m:t>
                          </m:r>
                        </m:num>
                        <m:den>
                          <m:r>
                            <a:rPr lang="en-US" altLang="en-US" b="0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𝑟</m:t>
                          </m:r>
                        </m:den>
                      </m:f>
                      <m:r>
                        <a:rPr lang="en-US" altLang="en-US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+</m:t>
                      </m:r>
                      <m:f>
                        <m:fPr>
                          <m:ctrlPr>
                            <a:rPr lang="en-US" altLang="en-US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fPr>
                        <m:num>
                          <m:r>
                            <a:rPr lang="en-US" altLang="en-US" i="1" dirty="0" err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𝑘𝑞</m:t>
                          </m:r>
                        </m:num>
                        <m:den>
                          <m:r>
                            <a:rPr lang="en-US" altLang="en-US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𝑟</m:t>
                          </m:r>
                        </m:den>
                      </m:f>
                      <m:r>
                        <a:rPr lang="en-US" altLang="en-US" b="0" i="1" dirty="0" smtClean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=2</m:t>
                      </m:r>
                      <m:f>
                        <m:fPr>
                          <m:ctrlPr>
                            <a:rPr lang="en-US" altLang="en-US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</m:ctrlPr>
                        </m:fPr>
                        <m:num>
                          <m:r>
                            <a:rPr lang="en-US" altLang="en-US" i="1" dirty="0" err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𝑘𝑞</m:t>
                          </m:r>
                        </m:num>
                        <m:den>
                          <m:r>
                            <a:rPr lang="en-US" altLang="en-US" i="1" dirty="0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sym typeface="MT Symbol" pitchFamily="82" charset="2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altLang="en-US" i="1" dirty="0">
                  <a:solidFill>
                    <a:schemeClr val="folHlink"/>
                  </a:solidFill>
                  <a:latin typeface="Times New Roman" panose="02020603050405020304" pitchFamily="18" charset="0"/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56650C0-F3E4-4930-A0E7-492412C6D5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87" y="4941748"/>
                <a:ext cx="2951448" cy="1308243"/>
              </a:xfrm>
              <a:prstGeom prst="rect">
                <a:avLst/>
              </a:prstGeom>
              <a:blipFill>
                <a:blip r:embed="rId3"/>
                <a:stretch>
                  <a:fillRect l="-205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054319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  <p:bldP spid="11" grpId="0" animBg="1"/>
      <p:bldP spid="12" grpId="0"/>
      <p:bldP spid="13" grpId="0" animBg="1"/>
      <p:bldP spid="16" grpId="0"/>
      <p:bldP spid="19" grpId="0" animBg="1"/>
      <p:bldP spid="21" grpId="0"/>
      <p:bldP spid="23" grpId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Equipotential Lines (Examples)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>
                <a:hlinkClick r:id="rId2"/>
              </a:rPr>
              <a:t>http://www.cco.caltech.edu/~phys1/java/phys1/EField/EField.html</a:t>
            </a:r>
            <a:endParaRPr lang="en-US" altLang="en-US" sz="2400" dirty="0"/>
          </a:p>
          <a:p>
            <a:endParaRPr lang="en-US" alt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9386</TotalTime>
  <Words>400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Times New Roman</vt:lpstr>
      <vt:lpstr>Verdana</vt:lpstr>
      <vt:lpstr>Wingdings</vt:lpstr>
      <vt:lpstr>Bold Stripes</vt:lpstr>
      <vt:lpstr>Lines of Equipotential</vt:lpstr>
      <vt:lpstr>Equipotential Lines</vt:lpstr>
      <vt:lpstr>Equipotential Lines</vt:lpstr>
      <vt:lpstr>Equipotential Lines</vt:lpstr>
      <vt:lpstr>The Electronic Dipole:</vt:lpstr>
      <vt:lpstr>A Contour Map of an Electronic Dipole</vt:lpstr>
      <vt:lpstr>Lines of Equipotential for Like Charges</vt:lpstr>
      <vt:lpstr>Equipotential Lines (Examples)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Charlie Ropes</cp:lastModifiedBy>
  <cp:revision>114</cp:revision>
  <dcterms:created xsi:type="dcterms:W3CDTF">2005-02-07T22:48:55Z</dcterms:created>
  <dcterms:modified xsi:type="dcterms:W3CDTF">2021-03-23T21:11:23Z</dcterms:modified>
</cp:coreProperties>
</file>